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y="5143500" cx="9144000"/>
  <p:notesSz cx="6858000" cy="9144000"/>
  <p:embeddedFontLst>
    <p:embeddedFont>
      <p:font typeface="Anton"/>
      <p:regular r:id="rId100"/>
    </p:embeddedFont>
    <p:embeddedFont>
      <p:font typeface="Lato"/>
      <p:regular r:id="rId101"/>
      <p:bold r:id="rId102"/>
      <p:italic r:id="rId103"/>
      <p:boldItalic r:id="rId104"/>
    </p:embeddedFont>
    <p:embeddedFont>
      <p:font typeface="Lato Light"/>
      <p:regular r:id="rId105"/>
      <p:bold r:id="rId106"/>
      <p:italic r:id="rId107"/>
      <p:boldItalic r:id="rId108"/>
    </p:embeddedFont>
    <p:embeddedFont>
      <p:font typeface="Didact Gothic"/>
      <p:regular r:id="rId109"/>
    </p:embeddedFont>
    <p:embeddedFont>
      <p:font typeface="Helvetica Neue"/>
      <p:regular r:id="rId110"/>
      <p:bold r:id="rId111"/>
      <p:italic r:id="rId112"/>
      <p:boldItalic r:id="rId113"/>
    </p:embeddedFont>
    <p:embeddedFont>
      <p:font typeface="Helvetica Neue Light"/>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FFBC84-C564-44E2-8198-96C163723FFE}">
  <a:tblStyle styleId="{88FFBC84-C564-44E2-8198-96C163723FFE}"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85AF181-8667-467E-B7EC-78522FA9D6A1}"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LatoLight-italic.fntdata"/><Relationship Id="rId106" Type="http://schemas.openxmlformats.org/officeDocument/2006/relationships/font" Target="fonts/LatoLight-bold.fntdata"/><Relationship Id="rId105" Type="http://schemas.openxmlformats.org/officeDocument/2006/relationships/font" Target="fonts/LatoLight-regular.fntdata"/><Relationship Id="rId104" Type="http://schemas.openxmlformats.org/officeDocument/2006/relationships/font" Target="fonts/Lato-boldItalic.fntdata"/><Relationship Id="rId109" Type="http://schemas.openxmlformats.org/officeDocument/2006/relationships/font" Target="fonts/DidactGothic-regular.fntdata"/><Relationship Id="rId108" Type="http://schemas.openxmlformats.org/officeDocument/2006/relationships/font" Target="fonts/LatoLight-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Lato-italic.fntdata"/><Relationship Id="rId102" Type="http://schemas.openxmlformats.org/officeDocument/2006/relationships/font" Target="fonts/Lato-bold.fntdata"/><Relationship Id="rId101" Type="http://schemas.openxmlformats.org/officeDocument/2006/relationships/font" Target="fonts/Lato-regular.fntdata"/><Relationship Id="rId100" Type="http://schemas.openxmlformats.org/officeDocument/2006/relationships/font" Target="fonts/Anton-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7" Type="http://schemas.openxmlformats.org/officeDocument/2006/relationships/font" Target="fonts/HelveticaNeueLight-boldItalic.fntdata"/><Relationship Id="rId116" Type="http://schemas.openxmlformats.org/officeDocument/2006/relationships/font" Target="fonts/HelveticaNeueLight-italic.fntdata"/><Relationship Id="rId115" Type="http://schemas.openxmlformats.org/officeDocument/2006/relationships/font" Target="fonts/HelveticaNeueLight-bold.fntdata"/><Relationship Id="rId15" Type="http://schemas.openxmlformats.org/officeDocument/2006/relationships/slide" Target="slides/slide8.xml"/><Relationship Id="rId110" Type="http://schemas.openxmlformats.org/officeDocument/2006/relationships/font" Target="fonts/HelveticaNeue-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HelveticaNeueLight-regular.fntdata"/><Relationship Id="rId18" Type="http://schemas.openxmlformats.org/officeDocument/2006/relationships/slide" Target="slides/slide11.xml"/><Relationship Id="rId113" Type="http://schemas.openxmlformats.org/officeDocument/2006/relationships/font" Target="fonts/HelveticaNeue-boldItalic.fntdata"/><Relationship Id="rId112" Type="http://schemas.openxmlformats.org/officeDocument/2006/relationships/font" Target="fonts/HelveticaNeue-italic.fntdata"/><Relationship Id="rId111" Type="http://schemas.openxmlformats.org/officeDocument/2006/relationships/font" Target="fonts/HelveticaNeue-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rhouse.com/proyecto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1856c1e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b1856c1e7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para la primera clase (después no 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4895420b9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34895420b9_0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4895420b9_0_8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34895420b9_0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br>
              <a:rPr lang="es-419">
                <a:solidFill>
                  <a:schemeClr val="dk1"/>
                </a:solidFill>
              </a:rPr>
            </a:br>
            <a:r>
              <a:rPr lang="es-419">
                <a:solidFill>
                  <a:schemeClr val="dk1"/>
                </a:solidFill>
              </a:rPr>
              <a:t>Buscarlos en </a:t>
            </a:r>
            <a:r>
              <a:rPr lang="es-419" u="sng">
                <a:solidFill>
                  <a:schemeClr val="hlink"/>
                </a:solidFill>
                <a:hlinkClick r:id="rId2"/>
              </a:rPr>
              <a:t>https://www.coderhouse.com/proyectos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4895420b9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4895420b9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4895420b9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4895420b9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4895420b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4895420b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4895420b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4895420b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4895420b9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4895420b9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4895420b9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34895420b9_0_9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sz="1200">
                <a:solidFill>
                  <a:schemeClr val="dk1"/>
                </a:solidFill>
                <a:highlight>
                  <a:schemeClr val="lt1"/>
                </a:highlight>
                <a:latin typeface="Helvetica Neue Light"/>
                <a:ea typeface="Helvetica Neue Light"/>
                <a:cs typeface="Helvetica Neue Light"/>
                <a:sym typeface="Helvetica Neue Light"/>
              </a:rPr>
              <a:t>Primera Clase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4895420b9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34895420b9_0_9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Primera clase</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4895420b9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34895420b9_0_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4895420b9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34895420b9_0_7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4895420b9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34895420b9_0_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4895420b9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34895420b9_0_9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4895420b9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34895420b9_0_9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Obligatoria siempre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4895420b9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34895420b9_0_9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4895420b9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4895420b9_0_9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4895420b9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34895420b9_0_9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4895420b9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34895420b9_0_9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Recurso: Mapa de conceptos</a:t>
            </a:r>
            <a:endParaRPr b="1"/>
          </a:p>
          <a:p>
            <a:pPr indent="0" lvl="0" marL="0" rtl="0" algn="l">
              <a:lnSpc>
                <a:spcPct val="100000"/>
              </a:lnSpc>
              <a:spcBef>
                <a:spcPts val="0"/>
              </a:spcBef>
              <a:spcAft>
                <a:spcPts val="0"/>
              </a:spcAft>
              <a:buSzPts val="1100"/>
              <a:buNone/>
            </a:pPr>
            <a:r>
              <a:rPr lang="es-419"/>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419"/>
              <a:t>Sugerencia</a:t>
            </a:r>
            <a:r>
              <a:rPr lang="es-419"/>
              <a:t>: </a:t>
            </a:r>
            <a:br>
              <a:rPr lang="es-419"/>
            </a:br>
            <a:r>
              <a:rPr lang="es-419"/>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419"/>
              <a:t>-Resaltar con color los temas que se abordan en la clase.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4895420b9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34895420b9_0_9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Recurso: Cronograma del curso</a:t>
            </a:r>
            <a:br>
              <a:rPr lang="es-419"/>
            </a:br>
            <a:r>
              <a:rPr lang="es-419"/>
              <a:t>- Se muestra al</a:t>
            </a:r>
            <a:r>
              <a:rPr b="1" lang="es-419"/>
              <a:t> inicio</a:t>
            </a:r>
            <a:r>
              <a:rPr lang="es-419"/>
              <a:t> de cada clase </a:t>
            </a:r>
            <a:endParaRPr/>
          </a:p>
          <a:p>
            <a:pPr indent="0" lvl="0" marL="0" rtl="0" algn="l">
              <a:lnSpc>
                <a:spcPct val="100000"/>
              </a:lnSpc>
              <a:spcBef>
                <a:spcPts val="0"/>
              </a:spcBef>
              <a:spcAft>
                <a:spcPts val="0"/>
              </a:spcAft>
              <a:buSzPts val="1100"/>
              <a:buNone/>
            </a:pPr>
            <a:r>
              <a:rPr lang="es-419"/>
              <a:t>- Tiene un aspecto similar a un </a:t>
            </a:r>
            <a:r>
              <a:rPr b="1" lang="es-419"/>
              <a:t>calendario.</a:t>
            </a:r>
            <a:br>
              <a:rPr lang="es-419"/>
            </a:br>
            <a:r>
              <a:rPr lang="es-419"/>
              <a:t>- Resume rápidamente: título de la clase, número y contenidos que abarca</a:t>
            </a:r>
            <a:endParaRPr/>
          </a:p>
          <a:p>
            <a:pPr indent="0" lvl="0" marL="0" rtl="0" algn="l">
              <a:lnSpc>
                <a:spcPct val="100000"/>
              </a:lnSpc>
              <a:spcBef>
                <a:spcPts val="0"/>
              </a:spcBef>
              <a:spcAft>
                <a:spcPts val="0"/>
              </a:spcAft>
              <a:buSzPts val="1100"/>
              <a:buNone/>
            </a:pPr>
            <a:r>
              <a:rPr lang="es-419"/>
              <a:t>- Guía rápida tanto para docentes, como para estudiantes.</a:t>
            </a:r>
            <a:br>
              <a:rPr lang="es-419"/>
            </a:br>
            <a:r>
              <a:rPr lang="es-419"/>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rPr>
              <a:t>-Ubicar en el interior de cada clase aquellas cuestiones destacadas con las cuales se encontrará el alumno y con su respectivo nombre:</a:t>
            </a:r>
            <a:r>
              <a:rPr b="1" lang="es-419">
                <a:solidFill>
                  <a:schemeClr val="dk1"/>
                </a:solidFill>
              </a:rPr>
              <a:t> desafíos, entregables de proyecto, actividades colaborativas o  ejemplos en vivo.</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4895420b9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34895420b9_0_10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4895420b9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4895420b9_0_10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4895420b9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134895420b9_0_8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a:t>(sólo la primera clase)</a:t>
            </a:r>
            <a:br>
              <a:rPr b="1" lang="es-419"/>
            </a:br>
            <a:r>
              <a:rPr b="1" lang="es-419"/>
              <a:t>Presentación de Estudiantes</a:t>
            </a:r>
            <a:endParaRPr b="1"/>
          </a:p>
          <a:p>
            <a:pPr indent="0" lvl="0" marL="0" rtl="0" algn="l">
              <a:lnSpc>
                <a:spcPct val="100000"/>
              </a:lnSpc>
              <a:spcBef>
                <a:spcPts val="0"/>
              </a:spcBef>
              <a:spcAft>
                <a:spcPts val="0"/>
              </a:spcAft>
              <a:buSzPts val="1100"/>
              <a:buNone/>
            </a:pPr>
            <a:r>
              <a:rPr lang="es-419"/>
              <a:t>Soporte: Encuesta de Zoom</a:t>
            </a:r>
            <a:endParaRPr/>
          </a:p>
          <a:p>
            <a:pPr indent="0" lvl="0" marL="0" rtl="0" algn="l">
              <a:lnSpc>
                <a:spcPct val="100000"/>
              </a:lnSpc>
              <a:spcBef>
                <a:spcPts val="0"/>
              </a:spcBef>
              <a:spcAft>
                <a:spcPts val="0"/>
              </a:spcAft>
              <a:buSzPts val="1100"/>
              <a:buNone/>
            </a:pPr>
            <a:r>
              <a:rPr lang="es-419"/>
              <a:t>¿Como crear encuestas de zoom? Disponible en </a:t>
            </a:r>
            <a:r>
              <a:rPr lang="es-419"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419" u="sng"/>
              <a:t>Consigna:</a:t>
            </a:r>
            <a:r>
              <a:rPr lang="es-419"/>
              <a:t> Presentación de los estudiantes. Generar </a:t>
            </a:r>
            <a:r>
              <a:rPr lang="es-419" u="sng"/>
              <a:t>una encuesta de zoom para cada punto</a:t>
            </a:r>
            <a:r>
              <a:rPr lang="es-419"/>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PAÍS </a:t>
            </a:r>
            <a:r>
              <a:rPr lang="es-419"/>
              <a:t>/ Opciones:</a:t>
            </a:r>
            <a:endParaRPr/>
          </a:p>
          <a:p>
            <a:pPr indent="-298450" lvl="0" marL="457200" rtl="0" algn="l">
              <a:lnSpc>
                <a:spcPct val="100000"/>
              </a:lnSpc>
              <a:spcBef>
                <a:spcPts val="0"/>
              </a:spcBef>
              <a:spcAft>
                <a:spcPts val="0"/>
              </a:spcAft>
              <a:buSzPts val="1100"/>
              <a:buAutoNum type="arabicPeriod"/>
            </a:pPr>
            <a:r>
              <a:rPr lang="es-419"/>
              <a:t>Argentina</a:t>
            </a:r>
            <a:endParaRPr/>
          </a:p>
          <a:p>
            <a:pPr indent="-298450" lvl="0" marL="457200" rtl="0" algn="l">
              <a:lnSpc>
                <a:spcPct val="100000"/>
              </a:lnSpc>
              <a:spcBef>
                <a:spcPts val="0"/>
              </a:spcBef>
              <a:spcAft>
                <a:spcPts val="0"/>
              </a:spcAft>
              <a:buSzPts val="1100"/>
              <a:buAutoNum type="arabicPeriod"/>
            </a:pPr>
            <a:r>
              <a:rPr lang="es-419"/>
              <a:t>Uruguay</a:t>
            </a:r>
            <a:endParaRPr/>
          </a:p>
          <a:p>
            <a:pPr indent="-298450" lvl="0" marL="457200" rtl="0" algn="l">
              <a:lnSpc>
                <a:spcPct val="100000"/>
              </a:lnSpc>
              <a:spcBef>
                <a:spcPts val="0"/>
              </a:spcBef>
              <a:spcAft>
                <a:spcPts val="0"/>
              </a:spcAft>
              <a:buSzPts val="1100"/>
              <a:buAutoNum type="arabicPeriod"/>
            </a:pPr>
            <a:r>
              <a:rPr lang="es-419"/>
              <a:t>Chile</a:t>
            </a:r>
            <a:endParaRPr/>
          </a:p>
          <a:p>
            <a:pPr indent="-298450" lvl="0" marL="457200" rtl="0" algn="l">
              <a:lnSpc>
                <a:spcPct val="100000"/>
              </a:lnSpc>
              <a:spcBef>
                <a:spcPts val="0"/>
              </a:spcBef>
              <a:spcAft>
                <a:spcPts val="0"/>
              </a:spcAft>
              <a:buSzPts val="1100"/>
              <a:buAutoNum type="arabicPeriod"/>
            </a:pPr>
            <a:r>
              <a:rPr lang="es-419"/>
              <a:t>Colombia</a:t>
            </a:r>
            <a:endParaRPr/>
          </a:p>
          <a:p>
            <a:pPr indent="-298450" lvl="0" marL="457200" rtl="0" algn="l">
              <a:lnSpc>
                <a:spcPct val="100000"/>
              </a:lnSpc>
              <a:spcBef>
                <a:spcPts val="0"/>
              </a:spcBef>
              <a:spcAft>
                <a:spcPts val="0"/>
              </a:spcAft>
              <a:buSzPts val="1100"/>
              <a:buAutoNum type="arabicPeriod"/>
            </a:pPr>
            <a:r>
              <a:rPr lang="es-419"/>
              <a:t>Perú</a:t>
            </a:r>
            <a:endParaRPr/>
          </a:p>
          <a:p>
            <a:pPr indent="-298450" lvl="0" marL="457200" rtl="0" algn="l">
              <a:lnSpc>
                <a:spcPct val="100000"/>
              </a:lnSpc>
              <a:spcBef>
                <a:spcPts val="0"/>
              </a:spcBef>
              <a:spcAft>
                <a:spcPts val="0"/>
              </a:spcAft>
              <a:buSzPts val="1100"/>
              <a:buAutoNum type="arabicPeriod"/>
            </a:pPr>
            <a:r>
              <a:rPr lang="es-419"/>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CONOCIMIENTOS PREVIOS DE DISEÑO /</a:t>
            </a:r>
            <a:r>
              <a:rPr lang="es-419"/>
              <a:t> Opciones:</a:t>
            </a:r>
            <a:endParaRPr/>
          </a:p>
          <a:p>
            <a:pPr indent="-298450" lvl="0" marL="457200" rtl="0" algn="l">
              <a:lnSpc>
                <a:spcPct val="100000"/>
              </a:lnSpc>
              <a:spcBef>
                <a:spcPts val="0"/>
              </a:spcBef>
              <a:spcAft>
                <a:spcPts val="0"/>
              </a:spcAft>
              <a:buSzPts val="1100"/>
              <a:buAutoNum type="arabicPeriod"/>
            </a:pPr>
            <a:r>
              <a:rPr lang="es-419"/>
              <a:t>Nulo conocimiento</a:t>
            </a:r>
            <a:endParaRPr/>
          </a:p>
          <a:p>
            <a:pPr indent="-298450" lvl="0" marL="457200" rtl="0" algn="l">
              <a:lnSpc>
                <a:spcPct val="100000"/>
              </a:lnSpc>
              <a:spcBef>
                <a:spcPts val="0"/>
              </a:spcBef>
              <a:spcAft>
                <a:spcPts val="0"/>
              </a:spcAft>
              <a:buSzPts val="1100"/>
              <a:buAutoNum type="arabicPeriod"/>
            </a:pPr>
            <a:r>
              <a:rPr lang="es-419"/>
              <a:t>Poco </a:t>
            </a:r>
            <a:r>
              <a:rPr lang="es-419">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s-419"/>
              <a:t>Bastante </a:t>
            </a:r>
            <a:r>
              <a:rPr lang="es-419">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s-419"/>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419"/>
              <a:t>¿POR QUÉ ELEGISTE EL CURSO? / </a:t>
            </a:r>
            <a:r>
              <a:rPr lang="es-419"/>
              <a:t>Opciones:</a:t>
            </a:r>
            <a:endParaRPr/>
          </a:p>
          <a:p>
            <a:pPr indent="-298450" lvl="0" marL="457200" rtl="0" algn="l">
              <a:lnSpc>
                <a:spcPct val="100000"/>
              </a:lnSpc>
              <a:spcBef>
                <a:spcPts val="0"/>
              </a:spcBef>
              <a:spcAft>
                <a:spcPts val="0"/>
              </a:spcAft>
              <a:buSzPts val="1100"/>
              <a:buAutoNum type="arabicPeriod"/>
            </a:pPr>
            <a:r>
              <a:rPr lang="es-419"/>
              <a:t>Soy curioso/a y siempre quiero aprender más.</a:t>
            </a:r>
            <a:endParaRPr/>
          </a:p>
          <a:p>
            <a:pPr indent="-298450" lvl="0" marL="457200" rtl="0" algn="l">
              <a:lnSpc>
                <a:spcPct val="100000"/>
              </a:lnSpc>
              <a:spcBef>
                <a:spcPts val="0"/>
              </a:spcBef>
              <a:spcAft>
                <a:spcPts val="0"/>
              </a:spcAft>
              <a:buSzPts val="1100"/>
              <a:buAutoNum type="arabicPeriod"/>
            </a:pPr>
            <a:r>
              <a:rPr lang="es-419"/>
              <a:t>Quiero emprender o mejorar mi camino Freelance.</a:t>
            </a:r>
            <a:endParaRPr/>
          </a:p>
          <a:p>
            <a:pPr indent="-298450" lvl="0" marL="457200" rtl="0" algn="l">
              <a:lnSpc>
                <a:spcPct val="100000"/>
              </a:lnSpc>
              <a:spcBef>
                <a:spcPts val="0"/>
              </a:spcBef>
              <a:spcAft>
                <a:spcPts val="0"/>
              </a:spcAft>
              <a:buSzPts val="1100"/>
              <a:buAutoNum type="arabicPeriod"/>
            </a:pPr>
            <a:r>
              <a:rPr lang="es-419"/>
              <a:t>Quiero perfeccionar o desenvolverme de forma profesional o laboral.</a:t>
            </a:r>
            <a:endParaRPr/>
          </a:p>
          <a:p>
            <a:pPr indent="-298450" lvl="0" marL="457200" rtl="0" algn="l">
              <a:lnSpc>
                <a:spcPct val="100000"/>
              </a:lnSpc>
              <a:spcBef>
                <a:spcPts val="0"/>
              </a:spcBef>
              <a:spcAft>
                <a:spcPts val="0"/>
              </a:spcAft>
              <a:buSzPts val="1100"/>
              <a:buAutoNum type="arabicPeriod"/>
            </a:pPr>
            <a:r>
              <a:rPr lang="es-419"/>
              <a:t>Otro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4895420b9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34895420b9_0_10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4895420b9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34895420b9_0_10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4895420b9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34895420b9_0_10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4895420b9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34895420b9_0_10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4895420b9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34895420b9_0_10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4895420b9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34895420b9_0_10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4895420b9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34895420b9_0_10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4895420b9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34895420b9_0_10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4895420b9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34895420b9_0_10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4895420b9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34895420b9_0_10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+Maggie dio permiso explícito para poder usar este contenido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4895420b9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134895420b9_0_8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34895420b9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34895420b9_0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4895420b9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134895420b9_0_1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4895420b9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34895420b9_0_1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4895420b9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34895420b9_0_1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34895420b9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34895420b9_0_1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4895420b9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134895420b9_0_1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34895420b9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134895420b9_0_1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200">
                <a:solidFill>
                  <a:schemeClr val="dk1"/>
                </a:solidFill>
                <a:highlight>
                  <a:schemeClr val="lt1"/>
                </a:highlight>
              </a:rPr>
              <a:t>Para referenciar al objeto a través de una clase utilizamos un punto (.). En cambio, por el id lo hacemos a través de un numeral (#).</a:t>
            </a:r>
            <a:endParaRPr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highlight>
                  <a:schemeClr val="lt1"/>
                </a:highlight>
              </a:rPr>
              <a:t>También podemos hacer referencia a través del elemento directamente, por ejemplo aplicando un estilo a todos los inputs del documento.</a:t>
            </a:r>
            <a:endParaRPr sz="3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4895420b9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34895420b9_0_1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Para referenciar al objeto a través de una clase utilizamos un punto (.). En cambio, por el id lo hacemos a través de un numeral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419" sz="2000">
                <a:solidFill>
                  <a:schemeClr val="dk1"/>
                </a:solidFill>
                <a:highlight>
                  <a:schemeClr val="lt1"/>
                </a:highlight>
                <a:latin typeface="Helvetica Neue Light"/>
                <a:ea typeface="Helvetica Neue Light"/>
                <a:cs typeface="Helvetica Neue Light"/>
                <a:sym typeface="Helvetica Neue Light"/>
              </a:rPr>
              <a:t>También podemos hacer referencia a través del elemento directamente, por ejemplo aplicando un estilo a todos los inputs del documento.</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34895420b9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134895420b9_0_1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4895420b9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34895420b9_0_1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4895420b9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34895420b9_0_8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4895420b9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34895420b9_0_1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4895420b9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134895420b9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34895420b9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134895420b9_0_1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4895420b9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34895420b9_0_1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34895420b9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134895420b9_0_1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4895420b9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34895420b9_0_1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34895420b9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134895420b9_0_1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4895420b9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134895420b9_0_1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34895420b9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134895420b9_0_1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34895420b9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134895420b9_0_1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4895420b9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34895420b9_0_8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Sólo se muestra la primera clase.</a:t>
            </a:r>
            <a:br>
              <a:rPr lang="es-419"/>
            </a:br>
            <a:r>
              <a:rPr lang="es-419"/>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s-419"/>
              <a:t>Otras sugerencias:</a:t>
            </a:r>
            <a:endParaRPr b="1"/>
          </a:p>
          <a:p>
            <a:pPr indent="-298450" lvl="0" marL="457200" rtl="0" algn="l">
              <a:lnSpc>
                <a:spcPct val="100000"/>
              </a:lnSpc>
              <a:spcBef>
                <a:spcPts val="0"/>
              </a:spcBef>
              <a:spcAft>
                <a:spcPts val="0"/>
              </a:spcAft>
              <a:buSzPts val="1100"/>
              <a:buChar char="-"/>
            </a:pPr>
            <a:r>
              <a:rPr lang="es-419"/>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s-419"/>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34895420b9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34895420b9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4895420b9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134895420b9_0_1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34895420b9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34895420b9_0_1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4895420b9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34895420b9_0_1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4895420b9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134895420b9_0_1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4895420b9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134895420b9_0_1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34895420b9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134895420b9_0_1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34895420b9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34895420b9_0_1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34895420b9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134895420b9_0_1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texto con imagen.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4895420b9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134895420b9_0_1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4895420b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34895420b9_0_8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Sólo se muestra la primera clase.</a:t>
            </a:r>
            <a:br>
              <a:rPr lang="es-419"/>
            </a:br>
            <a:r>
              <a:rPr lang="es-419"/>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s-419"/>
              <a:t>Otras sugerencias:</a:t>
            </a:r>
            <a:endParaRPr b="1"/>
          </a:p>
          <a:p>
            <a:pPr indent="-298450" lvl="0" marL="457200" rtl="0" algn="l">
              <a:lnSpc>
                <a:spcPct val="100000"/>
              </a:lnSpc>
              <a:spcBef>
                <a:spcPts val="0"/>
              </a:spcBef>
              <a:spcAft>
                <a:spcPts val="0"/>
              </a:spcAft>
              <a:buSzPts val="1100"/>
              <a:buChar char="-"/>
            </a:pPr>
            <a:r>
              <a:rPr lang="es-419"/>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s-419"/>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4895420b9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134895420b9_0_1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34895420b9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134895420b9_0_1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34895420b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134895420b9_0_1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34895420b9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34895420b9_0_1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Hacer referencia a potencialidad de la librería</a:t>
            </a:r>
            <a:br>
              <a:rPr lang="es-419"/>
            </a:br>
            <a:r>
              <a:rPr lang="es-419"/>
              <a:t>-Cantidad de proyectos en GitHub</a:t>
            </a:r>
            <a:br>
              <a:rPr lang="es-419"/>
            </a:br>
            <a:r>
              <a:rPr lang="es-419"/>
              <a:t>-Relevancia de JS en sí en el ecosistema</a:t>
            </a:r>
            <a:br>
              <a:rPr lang="es-419"/>
            </a:br>
            <a:r>
              <a:rPr lang="es-419"/>
              <a:t>-Incluir datos referidos a la experiencia profesional</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34895420b9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134895420b9_0_1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34895420b9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134895420b9_0_1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34895420b9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134895420b9_0_1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34895420b9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34895420b9_0_1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34895420b9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134895420b9_0_1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34895420b9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134895420b9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4895420b9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34895420b9_0_8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34895420b9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134895420b9_0_1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34895420b9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134895420b9_0_1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34895420b9_0_1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134895420b9_0_1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challenges genéricos.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34895420b9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134895420b9_0_1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las subsiguientes slides de challenges genéricos.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34895420b9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134895420b9_0_1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Verbal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34895420b9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134895420b9_0_1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4895420b9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134895420b9_0_1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Coder Tips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34895420b9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134895420b9_0_1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34895420b9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g134895420b9_0_1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34895420b9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134895420b9_0_1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Portada de Material Ampliado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4895420b9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34895420b9_0_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Primera clase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34895420b9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134895420b9_0_1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419">
                <a:solidFill>
                  <a:schemeClr val="dk1"/>
                </a:solidFill>
              </a:rPr>
              <a:t>Enviar el contenido a integrar a </a:t>
            </a:r>
            <a:r>
              <a:rPr lang="es-419" u="sng">
                <a:solidFill>
                  <a:schemeClr val="hlink"/>
                </a:solidFill>
                <a:hlinkClick r:id="rId2"/>
              </a:rPr>
              <a:t>contenidos@coderhouse.com</a:t>
            </a:r>
            <a:r>
              <a:rPr lang="es-419">
                <a:solidFill>
                  <a:schemeClr val="dk1"/>
                </a:solidFill>
              </a:rPr>
              <a:t> para que lo podamos incluir en el Repositorio.</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34895420b9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134895420b9_0_1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34895420b9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134895420b9_0_1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rPr>
              <a:t>Obligatoria siempre.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2" name="Google Shape;62;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8" name="Google Shape;6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1" name="Google Shape;71;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2" name="Google Shape;72;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9" name="Google Shape;79;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0" name="Google Shape;8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3" name="Google Shape;8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7" name="Google Shape;87;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2" name="Google Shape;9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5" name="Google Shape;95;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unruffled-hermann-20d922.netlify.app/" TargetMode="External"/><Relationship Id="rId4" Type="http://schemas.openxmlformats.org/officeDocument/2006/relationships/hyperlink" Target="https://refugio-tiendadeco-marceloluismoreno.netlify.app/" TargetMode="External"/><Relationship Id="rId5" Type="http://schemas.openxmlformats.org/officeDocument/2006/relationships/hyperlink" Target="https://cocky-bose-3d69f9.netlify.app/" TargetMode="External"/><Relationship Id="rId6" Type="http://schemas.openxmlformats.org/officeDocument/2006/relationships/image" Target="../media/image19.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drive.google.com/drive/folders/1wxjaE5oAW_EPOwpj2Hy2E_IeXwf-gc3J?usp=sharing" TargetMode="Externa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67.png"/><Relationship Id="rId5" Type="http://schemas.openxmlformats.org/officeDocument/2006/relationships/hyperlink" Target="https://twitter.com/Mapplet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65.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developer.mozilla.org/es/docs/Web/API" TargetMode="External"/><Relationship Id="rId4" Type="http://schemas.openxmlformats.org/officeDocument/2006/relationships/image" Target="../media/image32.png"/><Relationship Id="rId5" Type="http://schemas.openxmlformats.org/officeDocument/2006/relationships/image" Target="../media/image68.png"/><Relationship Id="rId6"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s://developer.mozilla.org/es/docs/Web/API" TargetMode="External"/><Relationship Id="rId4" Type="http://schemas.openxmlformats.org/officeDocument/2006/relationships/image" Target="../media/image32.png"/><Relationship Id="rId5"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image" Target="../media/image7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plataforma.coderhouse.com/video-tutoriales" TargetMode="External"/><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2.png"/><Relationship Id="rId4" Type="http://schemas.openxmlformats.org/officeDocument/2006/relationships/image" Target="../media/image79.png"/><Relationship Id="rId5"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2.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2.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2.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32.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2.png"/><Relationship Id="rId4" Type="http://schemas.openxmlformats.org/officeDocument/2006/relationships/image" Target="../media/image86.png"/><Relationship Id="rId5"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2.png"/><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32.png"/><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2.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2.png"/><Relationship Id="rId4" Type="http://schemas.openxmlformats.org/officeDocument/2006/relationships/image" Target="../media/image95.png"/><Relationship Id="rId5"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2.png"/><Relationship Id="rId4" Type="http://schemas.openxmlformats.org/officeDocument/2006/relationships/image" Target="../media/image93.png"/><Relationship Id="rId5" Type="http://schemas.openxmlformats.org/officeDocument/2006/relationships/image" Target="../media/image9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10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32.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 Id="rId3"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 Id="rId3" Type="http://schemas.openxmlformats.org/officeDocument/2006/relationships/image" Target="../media/image96.png"/><Relationship Id="rId4" Type="http://schemas.openxmlformats.org/officeDocument/2006/relationships/image" Target="../media/image102.png"/><Relationship Id="rId5" Type="http://schemas.openxmlformats.org/officeDocument/2006/relationships/image" Target="../media/image98.png"/><Relationship Id="rId6" Type="http://schemas.openxmlformats.org/officeDocument/2006/relationships/image" Target="../media/image101.png"/><Relationship Id="rId7"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10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04.png"/><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11" Type="http://schemas.openxmlformats.org/officeDocument/2006/relationships/image" Target="../media/image107.png"/><Relationship Id="rId10" Type="http://schemas.openxmlformats.org/officeDocument/2006/relationships/image" Target="../media/image114.png"/><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141.png"/><Relationship Id="rId5" Type="http://schemas.openxmlformats.org/officeDocument/2006/relationships/image" Target="../media/image105.png"/><Relationship Id="rId6" Type="http://schemas.openxmlformats.org/officeDocument/2006/relationships/image" Target="../media/image108.png"/><Relationship Id="rId7" Type="http://schemas.openxmlformats.org/officeDocument/2006/relationships/image" Target="../media/image106.png"/><Relationship Id="rId8" Type="http://schemas.openxmlformats.org/officeDocument/2006/relationships/image" Target="../media/image1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15.png"/><Relationship Id="rId4" Type="http://schemas.openxmlformats.org/officeDocument/2006/relationships/image" Target="../media/image105.png"/><Relationship Id="rId5" Type="http://schemas.openxmlformats.org/officeDocument/2006/relationships/image" Target="../media/image10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08.png"/><Relationship Id="rId4" Type="http://schemas.openxmlformats.org/officeDocument/2006/relationships/image" Target="../media/image119.png"/><Relationship Id="rId5" Type="http://schemas.openxmlformats.org/officeDocument/2006/relationships/image" Target="../media/image1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hyperlink" Target="https://www.arquitecturajava.com/framework-vs-libreria/" TargetMode="External"/><Relationship Id="rId5"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1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36.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128.png"/><Relationship Id="rId7" Type="http://schemas.openxmlformats.org/officeDocument/2006/relationships/image" Target="../media/image126.png"/><Relationship Id="rId8" Type="http://schemas.openxmlformats.org/officeDocument/2006/relationships/image" Target="../media/image131.png"/></Relationships>
</file>

<file path=ppt/slides/_rels/slide88.xml.rels><?xml version="1.0" encoding="UTF-8" standalone="yes"?><Relationships xmlns="http://schemas.openxmlformats.org/package/2006/relationships"><Relationship Id="rId11" Type="http://schemas.openxmlformats.org/officeDocument/2006/relationships/image" Target="../media/image131.png"/><Relationship Id="rId10" Type="http://schemas.openxmlformats.org/officeDocument/2006/relationships/image" Target="../media/image126.png"/><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9" Type="http://schemas.openxmlformats.org/officeDocument/2006/relationships/image" Target="../media/image128.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4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0" Type="http://schemas.openxmlformats.org/officeDocument/2006/relationships/image" Target="../media/image140.png"/><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hyperlink" Target="https://es.wikipedia.org/wiki/HTML" TargetMode="External"/><Relationship Id="rId4" Type="http://schemas.openxmlformats.org/officeDocument/2006/relationships/hyperlink" Target="http://www.w3schools.com/html/" TargetMode="External"/><Relationship Id="rId9" Type="http://schemas.openxmlformats.org/officeDocument/2006/relationships/image" Target="../media/image139.png"/><Relationship Id="rId5" Type="http://schemas.openxmlformats.org/officeDocument/2006/relationships/hyperlink" Target="http://www.w3schools.com/css" TargetMode="External"/><Relationship Id="rId6" Type="http://schemas.openxmlformats.org/officeDocument/2006/relationships/hyperlink" Target="https://developer.mozilla.org/es/docs/Tools/Page_Inspector" TargetMode="External"/><Relationship Id="rId7" Type="http://schemas.openxmlformats.org/officeDocument/2006/relationships/hyperlink" Target="https://developer.mozilla.org/es/docs/Web/API" TargetMode="External"/><Relationship Id="rId8"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26"/>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02" name="Google Shape;102;p26"/>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103" name="Google Shape;103;p26"/>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sp>
        <p:nvSpPr>
          <p:cNvPr id="177" name="Google Shape;177;p35"/>
          <p:cNvSpPr txBox="1"/>
          <p:nvPr/>
        </p:nvSpPr>
        <p:spPr>
          <a:xfrm>
            <a:off x="739600" y="2070250"/>
            <a:ext cx="7439700" cy="1993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419" sz="2000" u="none" cap="none" strike="noStrike">
                <a:solidFill>
                  <a:srgbClr val="333333"/>
                </a:solidFill>
                <a:latin typeface="Helvetica Neue Light"/>
                <a:ea typeface="Helvetica Neue Light"/>
                <a:cs typeface="Helvetica Neue Light"/>
                <a:sym typeface="Helvetica Neue Light"/>
              </a:rPr>
              <a:t>Desarrollarás el front end de una tienda online con carrito de compras, utilizando los componentes de React y Firebase como servidor en la nube. Crearás así una experiencia de usuario amigable con actualizaciones visuales instantáneas y código escalable.</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1000"/>
              </a:spcAft>
              <a:buClr>
                <a:srgbClr val="000000"/>
              </a:buClr>
              <a:buSzPts val="1100"/>
              <a:buFont typeface="Arial"/>
              <a:buNone/>
            </a:pPr>
            <a:br>
              <a:rPr b="0" i="0" lang="es-419"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78" name="Google Shape;178;p35"/>
          <p:cNvSpPr txBox="1"/>
          <p:nvPr>
            <p:ph type="ctrTitle"/>
          </p:nvPr>
        </p:nvSpPr>
        <p:spPr>
          <a:xfrm>
            <a:off x="1635300" y="1014400"/>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419" sz="3600">
                <a:latin typeface="Anton"/>
                <a:ea typeface="Anton"/>
                <a:cs typeface="Anton"/>
                <a:sym typeface="Anton"/>
              </a:rPr>
              <a:t>CREA TU PROPIA TIENDA ECOMMERCE</a:t>
            </a:r>
            <a:endParaRPr i="1" sz="3600">
              <a:latin typeface="Anton"/>
              <a:ea typeface="Anton"/>
              <a:cs typeface="Anton"/>
              <a:sym typeface="Anton"/>
            </a:endParaRPr>
          </a:p>
        </p:txBody>
      </p:sp>
      <p:pic>
        <p:nvPicPr>
          <p:cNvPr id="179" name="Google Shape;179;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80" name="Google Shape;180;p35"/>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36"/>
          <p:cNvSpPr txBox="1"/>
          <p:nvPr/>
        </p:nvSpPr>
        <p:spPr>
          <a:xfrm>
            <a:off x="1170049" y="2493425"/>
            <a:ext cx="7485300" cy="17619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333333"/>
                </a:solidFill>
                <a:latin typeface="Helvetica Neue Light"/>
                <a:ea typeface="Helvetica Neue Light"/>
                <a:cs typeface="Helvetica Neue Light"/>
                <a:sym typeface="Helvetica Neue Light"/>
              </a:rPr>
              <a:t>A.M. Florist: </a:t>
            </a:r>
            <a:r>
              <a:rPr b="0" i="0" lang="es-419" sz="2000" u="sng" cap="none" strike="noStrike">
                <a:solidFill>
                  <a:srgbClr val="333333"/>
                </a:solidFill>
                <a:latin typeface="Helvetica Neue Light"/>
                <a:ea typeface="Helvetica Neue Light"/>
                <a:cs typeface="Helvetica Neue Light"/>
                <a:sym typeface="Helvetica Neue Light"/>
                <a:hlinkClick r:id="rId3">
                  <a:extLst>
                    <a:ext uri="{A12FA001-AC4F-418D-AE19-62706E023703}">
                      <ahyp:hlinkClr val="tx"/>
                    </a:ext>
                  </a:extLst>
                </a:hlinkClick>
              </a:rPr>
              <a:t>https://unruffled-hermann-20d922.netlify.app/</a:t>
            </a:r>
            <a:endParaRPr b="0" i="0" sz="2000" u="none" cap="none" strike="noStrike">
              <a:solidFill>
                <a:srgbClr val="333333"/>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333333"/>
                </a:solidFill>
                <a:latin typeface="Helvetica Neue Light"/>
                <a:ea typeface="Helvetica Neue Light"/>
                <a:cs typeface="Helvetica Neue Light"/>
                <a:sym typeface="Helvetica Neue Light"/>
              </a:rPr>
              <a:t>Refugio Tienda Deco: </a:t>
            </a:r>
            <a:r>
              <a:rPr b="0" i="0" lang="es-419" sz="2000" u="sng" cap="none" strike="noStrike">
                <a:solidFill>
                  <a:srgbClr val="333333"/>
                </a:solidFill>
                <a:latin typeface="Helvetica Neue Light"/>
                <a:ea typeface="Helvetica Neue Light"/>
                <a:cs typeface="Helvetica Neue Light"/>
                <a:sym typeface="Helvetica Neue Light"/>
                <a:hlinkClick r:id="rId4">
                  <a:extLst>
                    <a:ext uri="{A12FA001-AC4F-418D-AE19-62706E023703}">
                      <ahyp:hlinkClr val="tx"/>
                    </a:ext>
                  </a:extLst>
                </a:hlinkClick>
              </a:rPr>
              <a:t>https://refugio-tiendadeco-marceloluismoreno.netlify.app/</a:t>
            </a:r>
            <a:endParaRPr b="0" i="0" sz="2000" u="none" cap="none" strike="noStrike">
              <a:solidFill>
                <a:srgbClr val="333333"/>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rgbClr val="333333"/>
                </a:solidFill>
                <a:latin typeface="Helvetica Neue Light"/>
                <a:ea typeface="Helvetica Neue Light"/>
                <a:cs typeface="Helvetica Neue Light"/>
                <a:sym typeface="Helvetica Neue Light"/>
              </a:rPr>
              <a:t>Del Campe: </a:t>
            </a:r>
            <a:r>
              <a:rPr b="0" i="0" lang="es-419" sz="2000" u="sng" cap="none" strike="noStrike">
                <a:solidFill>
                  <a:srgbClr val="333333"/>
                </a:solidFill>
                <a:latin typeface="Helvetica Neue Light"/>
                <a:ea typeface="Helvetica Neue Light"/>
                <a:cs typeface="Helvetica Neue Light"/>
                <a:sym typeface="Helvetica Neue Light"/>
                <a:hlinkClick r:id="rId5">
                  <a:extLst>
                    <a:ext uri="{A12FA001-AC4F-418D-AE19-62706E023703}">
                      <ahyp:hlinkClr val="tx"/>
                    </a:ext>
                  </a:extLst>
                </a:hlinkClick>
              </a:rPr>
              <a:t>https://cocky-bose-3d69f9.netlify.app/</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s-419"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86" name="Google Shape;186;p36"/>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419" sz="3600">
                <a:latin typeface="Anton"/>
                <a:ea typeface="Anton"/>
                <a:cs typeface="Anton"/>
                <a:sym typeface="Anton"/>
              </a:rPr>
              <a:t>PROYECTOS DE NUESTROS ESTUDIANTES</a:t>
            </a:r>
            <a:endParaRPr i="1" sz="3600">
              <a:latin typeface="Anton"/>
              <a:ea typeface="Anton"/>
              <a:cs typeface="Anton"/>
              <a:sym typeface="Anton"/>
            </a:endParaRPr>
          </a:p>
        </p:txBody>
      </p:sp>
      <p:pic>
        <p:nvPicPr>
          <p:cNvPr id="187" name="Google Shape;187;p36"/>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188" name="Google Shape;188;p36"/>
          <p:cNvPicPr preferRelativeResize="0"/>
          <p:nvPr/>
        </p:nvPicPr>
        <p:blipFill rotWithShape="1">
          <a:blip r:embed="rId7">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7"/>
          <p:cNvPicPr preferRelativeResize="0"/>
          <p:nvPr/>
        </p:nvPicPr>
        <p:blipFill>
          <a:blip r:embed="rId3">
            <a:alphaModFix/>
          </a:blip>
          <a:stretch>
            <a:fillRect/>
          </a:stretch>
        </p:blipFill>
        <p:spPr>
          <a:xfrm>
            <a:off x="354475" y="152400"/>
            <a:ext cx="4175618" cy="4838699"/>
          </a:xfrm>
          <a:prstGeom prst="rect">
            <a:avLst/>
          </a:prstGeom>
          <a:noFill/>
          <a:ln>
            <a:noFill/>
          </a:ln>
        </p:spPr>
      </p:pic>
      <p:pic>
        <p:nvPicPr>
          <p:cNvPr id="194" name="Google Shape;194;p37"/>
          <p:cNvPicPr preferRelativeResize="0"/>
          <p:nvPr/>
        </p:nvPicPr>
        <p:blipFill>
          <a:blip r:embed="rId4">
            <a:alphaModFix/>
          </a:blip>
          <a:stretch>
            <a:fillRect/>
          </a:stretch>
        </p:blipFill>
        <p:spPr>
          <a:xfrm>
            <a:off x="4636568" y="152400"/>
            <a:ext cx="4133802" cy="4838699"/>
          </a:xfrm>
          <a:prstGeom prst="rect">
            <a:avLst/>
          </a:prstGeom>
          <a:noFill/>
          <a:ln>
            <a:noFill/>
          </a:ln>
        </p:spPr>
      </p:pic>
      <p:sp>
        <p:nvSpPr>
          <p:cNvPr id="195" name="Google Shape;195;p37"/>
          <p:cNvSpPr/>
          <p:nvPr/>
        </p:nvSpPr>
        <p:spPr>
          <a:xfrm rot="-1181877">
            <a:off x="1996831" y="1010370"/>
            <a:ext cx="890935" cy="339996"/>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7"/>
          <p:cNvSpPr/>
          <p:nvPr/>
        </p:nvSpPr>
        <p:spPr>
          <a:xfrm rot="-1328075">
            <a:off x="6177644" y="822938"/>
            <a:ext cx="890963" cy="339773"/>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8"/>
          <p:cNvPicPr preferRelativeResize="0"/>
          <p:nvPr/>
        </p:nvPicPr>
        <p:blipFill>
          <a:blip r:embed="rId3">
            <a:alphaModFix/>
          </a:blip>
          <a:stretch>
            <a:fillRect/>
          </a:stretch>
        </p:blipFill>
        <p:spPr>
          <a:xfrm>
            <a:off x="409575" y="152400"/>
            <a:ext cx="4121855" cy="4838699"/>
          </a:xfrm>
          <a:prstGeom prst="rect">
            <a:avLst/>
          </a:prstGeom>
          <a:noFill/>
          <a:ln>
            <a:noFill/>
          </a:ln>
        </p:spPr>
      </p:pic>
      <p:pic>
        <p:nvPicPr>
          <p:cNvPr id="202" name="Google Shape;202;p38"/>
          <p:cNvPicPr preferRelativeResize="0"/>
          <p:nvPr/>
        </p:nvPicPr>
        <p:blipFill>
          <a:blip r:embed="rId4">
            <a:alphaModFix/>
          </a:blip>
          <a:stretch>
            <a:fillRect/>
          </a:stretch>
        </p:blipFill>
        <p:spPr>
          <a:xfrm>
            <a:off x="4683830" y="152400"/>
            <a:ext cx="4306631" cy="4838700"/>
          </a:xfrm>
          <a:prstGeom prst="rect">
            <a:avLst/>
          </a:prstGeom>
          <a:noFill/>
          <a:ln>
            <a:noFill/>
          </a:ln>
        </p:spPr>
      </p:pic>
      <p:sp>
        <p:nvSpPr>
          <p:cNvPr id="203" name="Google Shape;203;p38"/>
          <p:cNvSpPr/>
          <p:nvPr/>
        </p:nvSpPr>
        <p:spPr>
          <a:xfrm rot="-1181877">
            <a:off x="2814256" y="2443220"/>
            <a:ext cx="890935" cy="339996"/>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8"/>
          <p:cNvSpPr/>
          <p:nvPr/>
        </p:nvSpPr>
        <p:spPr>
          <a:xfrm rot="-1181877">
            <a:off x="6236481" y="611695"/>
            <a:ext cx="890935" cy="339996"/>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9"/>
          <p:cNvPicPr preferRelativeResize="0"/>
          <p:nvPr/>
        </p:nvPicPr>
        <p:blipFill>
          <a:blip r:embed="rId3">
            <a:alphaModFix/>
          </a:blip>
          <a:stretch>
            <a:fillRect/>
          </a:stretch>
        </p:blipFill>
        <p:spPr>
          <a:xfrm>
            <a:off x="317725" y="152400"/>
            <a:ext cx="4123621" cy="4838700"/>
          </a:xfrm>
          <a:prstGeom prst="rect">
            <a:avLst/>
          </a:prstGeom>
          <a:noFill/>
          <a:ln>
            <a:noFill/>
          </a:ln>
        </p:spPr>
      </p:pic>
      <p:sp>
        <p:nvSpPr>
          <p:cNvPr id="210" name="Google Shape;210;p39"/>
          <p:cNvSpPr/>
          <p:nvPr/>
        </p:nvSpPr>
        <p:spPr>
          <a:xfrm rot="-1181877">
            <a:off x="2933656" y="1331845"/>
            <a:ext cx="890935" cy="339996"/>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39"/>
          <p:cNvPicPr preferRelativeResize="0"/>
          <p:nvPr/>
        </p:nvPicPr>
        <p:blipFill>
          <a:blip r:embed="rId4">
            <a:alphaModFix/>
          </a:blip>
          <a:stretch>
            <a:fillRect/>
          </a:stretch>
        </p:blipFill>
        <p:spPr>
          <a:xfrm>
            <a:off x="4593746" y="152400"/>
            <a:ext cx="4102116" cy="4838700"/>
          </a:xfrm>
          <a:prstGeom prst="rect">
            <a:avLst/>
          </a:prstGeom>
          <a:noFill/>
          <a:ln>
            <a:noFill/>
          </a:ln>
        </p:spPr>
      </p:pic>
      <p:sp>
        <p:nvSpPr>
          <p:cNvPr id="212" name="Google Shape;212;p39"/>
          <p:cNvSpPr/>
          <p:nvPr/>
        </p:nvSpPr>
        <p:spPr>
          <a:xfrm rot="-1181877">
            <a:off x="5455731" y="602495"/>
            <a:ext cx="890935" cy="339996"/>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0"/>
          <p:cNvPicPr preferRelativeResize="0"/>
          <p:nvPr/>
        </p:nvPicPr>
        <p:blipFill>
          <a:blip r:embed="rId3">
            <a:alphaModFix/>
          </a:blip>
          <a:stretch>
            <a:fillRect/>
          </a:stretch>
        </p:blipFill>
        <p:spPr>
          <a:xfrm>
            <a:off x="418750" y="152400"/>
            <a:ext cx="4114988" cy="4838700"/>
          </a:xfrm>
          <a:prstGeom prst="rect">
            <a:avLst/>
          </a:prstGeom>
          <a:noFill/>
          <a:ln>
            <a:noFill/>
          </a:ln>
        </p:spPr>
      </p:pic>
      <p:sp>
        <p:nvSpPr>
          <p:cNvPr id="218" name="Google Shape;218;p40"/>
          <p:cNvSpPr/>
          <p:nvPr/>
        </p:nvSpPr>
        <p:spPr>
          <a:xfrm rot="-1181877">
            <a:off x="2933656" y="854220"/>
            <a:ext cx="890935" cy="339996"/>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40"/>
          <p:cNvPicPr preferRelativeResize="0"/>
          <p:nvPr/>
        </p:nvPicPr>
        <p:blipFill>
          <a:blip r:embed="rId4">
            <a:alphaModFix/>
          </a:blip>
          <a:stretch>
            <a:fillRect/>
          </a:stretch>
        </p:blipFill>
        <p:spPr>
          <a:xfrm>
            <a:off x="4686138" y="152400"/>
            <a:ext cx="4073121" cy="4838700"/>
          </a:xfrm>
          <a:prstGeom prst="rect">
            <a:avLst/>
          </a:prstGeom>
          <a:noFill/>
          <a:ln>
            <a:noFill/>
          </a:ln>
        </p:spPr>
      </p:pic>
      <p:sp>
        <p:nvSpPr>
          <p:cNvPr id="220" name="Google Shape;220;p40"/>
          <p:cNvSpPr/>
          <p:nvPr/>
        </p:nvSpPr>
        <p:spPr>
          <a:xfrm rot="-1181877">
            <a:off x="7292731" y="611670"/>
            <a:ext cx="890935" cy="339996"/>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1"/>
          <p:cNvPicPr preferRelativeResize="0"/>
          <p:nvPr/>
        </p:nvPicPr>
        <p:blipFill>
          <a:blip r:embed="rId3">
            <a:alphaModFix/>
          </a:blip>
          <a:stretch>
            <a:fillRect/>
          </a:stretch>
        </p:blipFill>
        <p:spPr>
          <a:xfrm>
            <a:off x="409575" y="152400"/>
            <a:ext cx="4468491" cy="4838701"/>
          </a:xfrm>
          <a:prstGeom prst="rect">
            <a:avLst/>
          </a:prstGeom>
          <a:noFill/>
          <a:ln>
            <a:noFill/>
          </a:ln>
        </p:spPr>
      </p:pic>
      <p:sp>
        <p:nvSpPr>
          <p:cNvPr id="226" name="Google Shape;226;p41"/>
          <p:cNvSpPr/>
          <p:nvPr/>
        </p:nvSpPr>
        <p:spPr>
          <a:xfrm rot="-1181877">
            <a:off x="2364181" y="606220"/>
            <a:ext cx="890935" cy="339996"/>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41"/>
          <p:cNvPicPr preferRelativeResize="0"/>
          <p:nvPr/>
        </p:nvPicPr>
        <p:blipFill>
          <a:blip r:embed="rId4">
            <a:alphaModFix/>
          </a:blip>
          <a:stretch>
            <a:fillRect/>
          </a:stretch>
        </p:blipFill>
        <p:spPr>
          <a:xfrm>
            <a:off x="5021291" y="1457688"/>
            <a:ext cx="3961133" cy="22281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aphicFrame>
        <p:nvGraphicFramePr>
          <p:cNvPr id="232" name="Google Shape;232;p42"/>
          <p:cNvGraphicFramePr/>
          <p:nvPr/>
        </p:nvGraphicFramePr>
        <p:xfrm>
          <a:off x="1128775" y="1643050"/>
          <a:ext cx="3000000" cy="3000000"/>
        </p:xfrm>
        <a:graphic>
          <a:graphicData uri="http://schemas.openxmlformats.org/drawingml/2006/table">
            <a:tbl>
              <a:tblPr>
                <a:noFill/>
                <a:tableStyleId>{88FFBC84-C564-44E2-8198-96C163723FFE}</a:tableStyleId>
              </a:tblPr>
              <a:tblGrid>
                <a:gridCol w="1713375"/>
                <a:gridCol w="3547575"/>
                <a:gridCol w="1625500"/>
              </a:tblGrid>
              <a:tr h="100000">
                <a:tc>
                  <a:txBody>
                    <a:bodyPr/>
                    <a:lstStyle/>
                    <a:p>
                      <a:pPr indent="0" lvl="0" marL="0" marR="0" rtl="0" algn="ctr">
                        <a:lnSpc>
                          <a:spcPct val="100000"/>
                        </a:lnSpc>
                        <a:spcBef>
                          <a:spcPts val="0"/>
                        </a:spcBef>
                        <a:spcAft>
                          <a:spcPts val="0"/>
                        </a:spcAft>
                        <a:buClr>
                          <a:srgbClr val="000000"/>
                        </a:buClr>
                        <a:buSzPts val="1800"/>
                        <a:buFont typeface="Arial"/>
                        <a:buNone/>
                      </a:pPr>
                      <a:r>
                        <a:rPr i="1" lang="es-419"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419"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419"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s-419" sz="1300" u="none" cap="none" strike="noStrike">
                          <a:latin typeface="Helvetica Neue"/>
                          <a:ea typeface="Helvetica Neue"/>
                          <a:cs typeface="Helvetica Neue"/>
                          <a:sym typeface="Helvetica Neue"/>
                        </a:rPr>
                        <a:t>Durante esta entrega, se hará una revisión integral del estado actual de avance de tu proyecto.</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Clase N° 8</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8725">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latin typeface="Helvetica Neue"/>
                          <a:ea typeface="Helvetica Neue"/>
                          <a:cs typeface="Helvetica Neue"/>
                          <a:sym typeface="Helvetica Neue"/>
                        </a:rPr>
                        <a:t>Proyecto Final </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lang="es-419" sz="1300" u="none" cap="none" strike="noStrike">
                          <a:solidFill>
                            <a:schemeClr val="dk1"/>
                          </a:solidFill>
                          <a:latin typeface="Helvetica Neue"/>
                          <a:ea typeface="Helvetica Neue"/>
                          <a:cs typeface="Helvetica Neue"/>
                          <a:sym typeface="Helvetica Neue"/>
                        </a:rPr>
                        <a:t>Deberás subir a la plataforma el link a tu app de e-commerce completamente funcional.</a:t>
                      </a:r>
                      <a:endParaRPr sz="13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300" u="none" cap="none" strike="noStrike">
                          <a:solidFill>
                            <a:schemeClr val="dk1"/>
                          </a:solidFill>
                          <a:latin typeface="Helvetica Neue"/>
                          <a:ea typeface="Helvetica Neue"/>
                          <a:cs typeface="Helvetica Neue"/>
                          <a:sym typeface="Helvetica Neue"/>
                        </a:rPr>
                        <a:t>Clase N° 14</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bl>
          </a:graphicData>
        </a:graphic>
      </p:graphicFrame>
      <p:pic>
        <p:nvPicPr>
          <p:cNvPr id="233" name="Google Shape;233;p42"/>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234" name="Google Shape;234;p4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8" name="Shape 238"/>
        <p:cNvGrpSpPr/>
        <p:nvPr/>
      </p:nvGrpSpPr>
      <p:grpSpPr>
        <a:xfrm>
          <a:off x="0" y="0"/>
          <a:ext cx="0" cy="0"/>
          <a:chOff x="0" y="0"/>
          <a:chExt cx="0" cy="0"/>
        </a:xfrm>
      </p:grpSpPr>
      <p:sp>
        <p:nvSpPr>
          <p:cNvPr id="239" name="Google Shape;239;p43"/>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240" name="Google Shape;240;p43"/>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241" name="Google Shape;241;p43"/>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242" name="Google Shape;242;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43" name="Google Shape;243;p43"/>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47" name="Shape 247"/>
        <p:cNvGrpSpPr/>
        <p:nvPr/>
      </p:nvGrpSpPr>
      <p:grpSpPr>
        <a:xfrm>
          <a:off x="0" y="0"/>
          <a:ext cx="0" cy="0"/>
          <a:chOff x="0" y="0"/>
          <a:chExt cx="0" cy="0"/>
        </a:xfrm>
      </p:grpSpPr>
      <p:sp>
        <p:nvSpPr>
          <p:cNvPr id="248" name="Google Shape;248;p4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TUTORIALES PARA INSTALACIONES</a:t>
            </a:r>
            <a:endParaRPr b="0" i="1" sz="3600" u="none" cap="none" strike="noStrike">
              <a:solidFill>
                <a:srgbClr val="121212"/>
              </a:solidFill>
              <a:latin typeface="Anton"/>
              <a:ea typeface="Anton"/>
              <a:cs typeface="Anton"/>
              <a:sym typeface="Anton"/>
            </a:endParaRPr>
          </a:p>
        </p:txBody>
      </p:sp>
      <p:pic>
        <p:nvPicPr>
          <p:cNvPr id="249" name="Google Shape;249;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7" name="Shape 107"/>
        <p:cNvGrpSpPr/>
        <p:nvPr/>
      </p:nvGrpSpPr>
      <p:grpSpPr>
        <a:xfrm>
          <a:off x="0" y="0"/>
          <a:ext cx="0" cy="0"/>
          <a:chOff x="0" y="0"/>
          <a:chExt cx="0" cy="0"/>
        </a:xfrm>
      </p:grpSpPr>
      <p:sp>
        <p:nvSpPr>
          <p:cNvPr id="108" name="Google Shape;108;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9" name="Google Shape;109;p2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10" name="Google Shape;110;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idx="1" type="body"/>
          </p:nvPr>
        </p:nvSpPr>
        <p:spPr>
          <a:xfrm>
            <a:off x="653550" y="1084125"/>
            <a:ext cx="7836900" cy="29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s-419" sz="1900">
                <a:solidFill>
                  <a:schemeClr val="dk1"/>
                </a:solidFill>
                <a:latin typeface="Helvetica Neue Light"/>
                <a:ea typeface="Helvetica Neue Light"/>
                <a:cs typeface="Helvetica Neue Light"/>
                <a:sym typeface="Helvetica Neue Light"/>
              </a:rPr>
              <a:t>Dentro de la carpeta </a:t>
            </a:r>
            <a:r>
              <a:rPr lang="es-419" sz="1900" u="sng">
                <a:solidFill>
                  <a:schemeClr val="hlink"/>
                </a:solidFill>
                <a:latin typeface="Helvetica Neue Light"/>
                <a:ea typeface="Helvetica Neue Light"/>
                <a:cs typeface="Helvetica Neue Light"/>
                <a:sym typeface="Helvetica Neue Light"/>
                <a:hlinkClick r:id="rId3"/>
              </a:rPr>
              <a:t>“Tutoriales para instalaciones”</a:t>
            </a:r>
            <a:r>
              <a:rPr lang="es-419" sz="1900">
                <a:solidFill>
                  <a:schemeClr val="dk1"/>
                </a:solidFill>
                <a:latin typeface="Helvetica Neue Light"/>
                <a:ea typeface="Helvetica Neue Light"/>
                <a:cs typeface="Helvetica Neue Light"/>
                <a:sym typeface="Helvetica Neue Light"/>
              </a:rPr>
              <a:t> encontrarás videos donde te explicamos cómo instalar los softwares y programas que utilizarás a lo largo del curso. Para optimizar la calidad de imagen de los mismos al reproducirlos, deberás seguir los siguientes pasos:</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SzPts val="1800"/>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0"/>
              </a:spcAft>
              <a:buSzPts val="1800"/>
              <a:buNone/>
            </a:pPr>
            <a:r>
              <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1100"/>
              </a:spcBef>
              <a:spcAft>
                <a:spcPts val="1100"/>
              </a:spcAft>
              <a:buClr>
                <a:schemeClr val="dk1"/>
              </a:buClr>
              <a:buSzPts val="1100"/>
              <a:buFont typeface="Arial"/>
              <a:buNone/>
            </a:pPr>
            <a:r>
              <a:t/>
            </a:r>
            <a:endParaRPr sz="1600">
              <a:latin typeface="Helvetica Neue Light"/>
              <a:ea typeface="Helvetica Neue Light"/>
              <a:cs typeface="Helvetica Neue Light"/>
              <a:sym typeface="Helvetica Neue Light"/>
            </a:endParaRPr>
          </a:p>
        </p:txBody>
      </p:sp>
      <p:pic>
        <p:nvPicPr>
          <p:cNvPr id="255" name="Google Shape;255;p4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256" name="Google Shape;256;p45"/>
          <p:cNvSpPr txBox="1"/>
          <p:nvPr/>
        </p:nvSpPr>
        <p:spPr>
          <a:xfrm>
            <a:off x="969750" y="326400"/>
            <a:ext cx="72045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0" lang="es-419" sz="3000" u="none" cap="none" strike="noStrike">
                <a:solidFill>
                  <a:schemeClr val="dk1"/>
                </a:solidFill>
                <a:latin typeface="Anton"/>
                <a:ea typeface="Anton"/>
                <a:cs typeface="Anton"/>
                <a:sym typeface="Anton"/>
              </a:rPr>
              <a:t>¿CÓMO INSTALAR PROGRAMAS Y SOFTWARES?</a:t>
            </a:r>
            <a:endParaRPr b="0" i="0" sz="3000" u="none" cap="none" strike="noStrike">
              <a:solidFill>
                <a:schemeClr val="dk1"/>
              </a:solidFill>
              <a:latin typeface="Anton"/>
              <a:ea typeface="Anton"/>
              <a:cs typeface="Anton"/>
              <a:sym typeface="Anton"/>
            </a:endParaRPr>
          </a:p>
        </p:txBody>
      </p:sp>
      <p:pic>
        <p:nvPicPr>
          <p:cNvPr id="257" name="Google Shape;257;p45"/>
          <p:cNvPicPr preferRelativeResize="0"/>
          <p:nvPr/>
        </p:nvPicPr>
        <p:blipFill rotWithShape="1">
          <a:blip r:embed="rId5">
            <a:alphaModFix/>
          </a:blip>
          <a:srcRect b="0" l="0" r="0" t="0"/>
          <a:stretch/>
        </p:blipFill>
        <p:spPr>
          <a:xfrm>
            <a:off x="477925" y="3220050"/>
            <a:ext cx="1734925" cy="863150"/>
          </a:xfrm>
          <a:prstGeom prst="rect">
            <a:avLst/>
          </a:prstGeom>
          <a:noFill/>
          <a:ln>
            <a:noFill/>
          </a:ln>
        </p:spPr>
      </p:pic>
      <p:sp>
        <p:nvSpPr>
          <p:cNvPr id="258" name="Google Shape;258;p45"/>
          <p:cNvSpPr txBox="1"/>
          <p:nvPr/>
        </p:nvSpPr>
        <p:spPr>
          <a:xfrm>
            <a:off x="-334200" y="4136550"/>
            <a:ext cx="3036300" cy="747300"/>
          </a:xfrm>
          <a:prstGeom prst="rect">
            <a:avLst/>
          </a:prstGeom>
          <a:noFill/>
          <a:ln>
            <a:noFill/>
          </a:ln>
        </p:spPr>
        <p:txBody>
          <a:bodyPr anchorCtr="0" anchor="t" bIns="91425" lIns="91425" spcFirstLastPara="1" rIns="91425" wrap="square" tIns="91425">
            <a:spAutoFit/>
          </a:bodyPr>
          <a:lstStyle/>
          <a:p>
            <a:pPr indent="0" lvl="0" marL="45720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Haz clic en</a:t>
            </a:r>
            <a:endParaRPr b="0" i="0" sz="1700" u="none" cap="none" strike="noStrike">
              <a:solidFill>
                <a:schemeClr val="dk1"/>
              </a:solidFill>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configuración. </a:t>
            </a:r>
            <a:endParaRPr b="0" i="0" sz="1100" u="none" cap="none" strike="noStrike">
              <a:solidFill>
                <a:srgbClr val="000000"/>
              </a:solidFill>
              <a:latin typeface="Arial"/>
              <a:ea typeface="Arial"/>
              <a:cs typeface="Arial"/>
              <a:sym typeface="Arial"/>
            </a:endParaRPr>
          </a:p>
        </p:txBody>
      </p:sp>
      <p:cxnSp>
        <p:nvCxnSpPr>
          <p:cNvPr id="259" name="Google Shape;259;p45"/>
          <p:cNvCxnSpPr/>
          <p:nvPr/>
        </p:nvCxnSpPr>
        <p:spPr>
          <a:xfrm>
            <a:off x="2288225" y="3651625"/>
            <a:ext cx="523200" cy="0"/>
          </a:xfrm>
          <a:prstGeom prst="straightConnector1">
            <a:avLst/>
          </a:prstGeom>
          <a:noFill/>
          <a:ln cap="flat" cmpd="sng" w="9525">
            <a:solidFill>
              <a:srgbClr val="FF0000"/>
            </a:solidFill>
            <a:prstDash val="solid"/>
            <a:round/>
            <a:headEnd len="sm" w="sm" type="none"/>
            <a:tailEnd len="med" w="med" type="triangle"/>
          </a:ln>
        </p:spPr>
      </p:cxnSp>
      <p:pic>
        <p:nvPicPr>
          <p:cNvPr id="260" name="Google Shape;260;p45"/>
          <p:cNvPicPr preferRelativeResize="0"/>
          <p:nvPr/>
        </p:nvPicPr>
        <p:blipFill rotWithShape="1">
          <a:blip r:embed="rId6">
            <a:alphaModFix/>
          </a:blip>
          <a:srcRect b="0" l="0" r="0" t="0"/>
          <a:stretch/>
        </p:blipFill>
        <p:spPr>
          <a:xfrm>
            <a:off x="2900775" y="2835200"/>
            <a:ext cx="2597600" cy="1453775"/>
          </a:xfrm>
          <a:prstGeom prst="rect">
            <a:avLst/>
          </a:prstGeom>
          <a:noFill/>
          <a:ln>
            <a:noFill/>
          </a:ln>
        </p:spPr>
      </p:pic>
      <p:sp>
        <p:nvSpPr>
          <p:cNvPr id="261" name="Google Shape;261;p45"/>
          <p:cNvSpPr txBox="1"/>
          <p:nvPr/>
        </p:nvSpPr>
        <p:spPr>
          <a:xfrm>
            <a:off x="3307800" y="4287000"/>
            <a:ext cx="1850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Luego en calidad. </a:t>
            </a:r>
            <a:endParaRPr b="0" i="0" sz="1100" u="none" cap="none" strike="noStrike">
              <a:solidFill>
                <a:srgbClr val="000000"/>
              </a:solidFill>
              <a:latin typeface="Arial"/>
              <a:ea typeface="Arial"/>
              <a:cs typeface="Arial"/>
              <a:sym typeface="Arial"/>
            </a:endParaRPr>
          </a:p>
        </p:txBody>
      </p:sp>
      <p:pic>
        <p:nvPicPr>
          <p:cNvPr id="262" name="Google Shape;262;p45"/>
          <p:cNvPicPr preferRelativeResize="0"/>
          <p:nvPr/>
        </p:nvPicPr>
        <p:blipFill rotWithShape="1">
          <a:blip r:embed="rId7">
            <a:alphaModFix/>
          </a:blip>
          <a:srcRect b="0" l="0" r="0" t="0"/>
          <a:stretch/>
        </p:blipFill>
        <p:spPr>
          <a:xfrm>
            <a:off x="6160345" y="2848038"/>
            <a:ext cx="1734925" cy="1428106"/>
          </a:xfrm>
          <a:prstGeom prst="rect">
            <a:avLst/>
          </a:prstGeom>
          <a:noFill/>
          <a:ln>
            <a:noFill/>
          </a:ln>
        </p:spPr>
      </p:pic>
      <p:cxnSp>
        <p:nvCxnSpPr>
          <p:cNvPr id="263" name="Google Shape;263;p45"/>
          <p:cNvCxnSpPr/>
          <p:nvPr/>
        </p:nvCxnSpPr>
        <p:spPr>
          <a:xfrm>
            <a:off x="5564825" y="3651625"/>
            <a:ext cx="523200" cy="0"/>
          </a:xfrm>
          <a:prstGeom prst="straightConnector1">
            <a:avLst/>
          </a:prstGeom>
          <a:noFill/>
          <a:ln cap="flat" cmpd="sng" w="9525">
            <a:solidFill>
              <a:srgbClr val="FF0000"/>
            </a:solidFill>
            <a:prstDash val="solid"/>
            <a:round/>
            <a:headEnd len="sm" w="sm" type="none"/>
            <a:tailEnd len="med" w="med" type="triangle"/>
          </a:ln>
        </p:spPr>
      </p:cxnSp>
      <p:sp>
        <p:nvSpPr>
          <p:cNvPr id="264" name="Google Shape;264;p45"/>
          <p:cNvSpPr txBox="1"/>
          <p:nvPr/>
        </p:nvSpPr>
        <p:spPr>
          <a:xfrm>
            <a:off x="6101175" y="4287000"/>
            <a:ext cx="3036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Y por último selecciona 720p.</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4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270" name="Google Shape;270;p46"/>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
        <p:nvSpPr>
          <p:cNvPr id="271" name="Google Shape;271;p46"/>
          <p:cNvSpPr txBox="1"/>
          <p:nvPr/>
        </p:nvSpPr>
        <p:spPr>
          <a:xfrm>
            <a:off x="3554025" y="4089800"/>
            <a:ext cx="437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chemeClr val="lt1"/>
                </a:solidFill>
                <a:latin typeface="Arial"/>
                <a:ea typeface="Arial"/>
                <a:cs typeface="Arial"/>
                <a:sym typeface="Arial"/>
              </a:rPr>
              <a:t>FIN DEL MOMENTO 0</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4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NIVELACIÓN</a:t>
            </a:r>
            <a:endParaRPr b="0" i="1" sz="3600" u="none" cap="none" strike="noStrike">
              <a:solidFill>
                <a:srgbClr val="121212"/>
              </a:solidFill>
              <a:latin typeface="Anton"/>
              <a:ea typeface="Anton"/>
              <a:cs typeface="Anton"/>
              <a:sym typeface="Anton"/>
            </a:endParaRPr>
          </a:p>
        </p:txBody>
      </p:sp>
      <p:sp>
        <p:nvSpPr>
          <p:cNvPr id="277" name="Google Shape;277;p4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278" name="Google Shape;278;p47"/>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419" sz="2000" u="none" cap="none" strike="noStrike">
                <a:solidFill>
                  <a:srgbClr val="121212"/>
                </a:solidFill>
                <a:latin typeface="Helvetica Neue"/>
                <a:ea typeface="Helvetica Neue"/>
                <a:cs typeface="Helvetica Neue"/>
                <a:sym typeface="Helvetica Neue"/>
              </a:rPr>
              <a:t>     Clase 01. </a:t>
            </a:r>
            <a:r>
              <a:rPr b="0" i="0" lang="es-419" sz="2000" u="none" cap="none" strike="noStrike">
                <a:solidFill>
                  <a:srgbClr val="121212"/>
                </a:solidFill>
                <a:latin typeface="Helvetica Neue Light"/>
                <a:ea typeface="Helvetica Neue Light"/>
                <a:cs typeface="Helvetica Neue Light"/>
                <a:sym typeface="Helvetica Neue Light"/>
              </a:rPr>
              <a:t> REACT JS</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82" name="Shape 282"/>
        <p:cNvGrpSpPr/>
        <p:nvPr/>
      </p:nvGrpSpPr>
      <p:grpSpPr>
        <a:xfrm>
          <a:off x="0" y="0"/>
          <a:ext cx="0" cy="0"/>
          <a:chOff x="0" y="0"/>
          <a:chExt cx="0" cy="0"/>
        </a:xfrm>
      </p:grpSpPr>
      <p:sp>
        <p:nvSpPr>
          <p:cNvPr id="283" name="Google Shape;283;p48"/>
          <p:cNvSpPr txBox="1"/>
          <p:nvPr/>
        </p:nvSpPr>
        <p:spPr>
          <a:xfrm>
            <a:off x="1089425" y="1134750"/>
            <a:ext cx="7515300" cy="287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400"/>
              <a:buFont typeface="Arial"/>
              <a:buNone/>
            </a:pPr>
            <a:r>
              <a:rPr b="1" i="0" lang="es-419" sz="2400" u="none" cap="none" strike="noStrike">
                <a:solidFill>
                  <a:srgbClr val="000000"/>
                </a:solidFill>
                <a:latin typeface="Helvetica Neue"/>
                <a:ea typeface="Helvetica Neue"/>
                <a:cs typeface="Helvetica Neue"/>
                <a:sym typeface="Helvetica Neue"/>
              </a:rPr>
              <a:t>PRESENTACIÓN</a:t>
            </a:r>
            <a:endParaRPr b="1" i="0" sz="2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Profesor | Tutores | Alumnos | Actividades</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2400"/>
              <a:buFont typeface="Arial"/>
              <a:buNone/>
            </a:pPr>
            <a:r>
              <a:rPr b="1" i="0" lang="es-419" sz="2400" u="none" cap="none" strike="noStrike">
                <a:solidFill>
                  <a:srgbClr val="000000"/>
                </a:solidFill>
                <a:latin typeface="Helvetica Neue"/>
                <a:ea typeface="Helvetica Neue"/>
                <a:cs typeface="Helvetica Neue"/>
                <a:sym typeface="Helvetica Neue"/>
              </a:rPr>
              <a:t>REPASO</a:t>
            </a:r>
            <a:endParaRPr b="1" i="0" sz="2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HTML | CSS | JS | ECMAScript 6</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2400"/>
              <a:buFont typeface="Arial"/>
              <a:buNone/>
            </a:pPr>
            <a:r>
              <a:rPr b="1" i="0" lang="es-419" sz="2400" u="none" cap="none" strike="noStrike">
                <a:solidFill>
                  <a:srgbClr val="000000"/>
                </a:solidFill>
                <a:latin typeface="Helvetica Neue"/>
                <a:ea typeface="Helvetica Neue"/>
                <a:cs typeface="Helvetica Neue"/>
                <a:sym typeface="Helvetica Neue"/>
              </a:rPr>
              <a:t>INTRODUCCIÓN</a:t>
            </a:r>
            <a:endParaRPr b="1" i="0" sz="2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2400"/>
              <a:buFont typeface="Arial"/>
              <a:buNone/>
            </a:pPr>
            <a:r>
              <a:rPr b="0" i="0" lang="es-419" sz="2400" u="none" cap="none" strike="noStrike">
                <a:solidFill>
                  <a:srgbClr val="000000"/>
                </a:solidFill>
                <a:latin typeface="Helvetica Neue Light"/>
                <a:ea typeface="Helvetica Neue Light"/>
                <a:cs typeface="Helvetica Neue Light"/>
                <a:sym typeface="Helvetica Neue Light"/>
              </a:rPr>
              <a:t>ReactJS | SPA | Programación reactiva</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284" name="Google Shape;284;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5" name="Google Shape;285;p48"/>
          <p:cNvSpPr txBox="1"/>
          <p:nvPr/>
        </p:nvSpPr>
        <p:spPr>
          <a:xfrm>
            <a:off x="248825" y="228025"/>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AGENDA</a:t>
            </a:r>
            <a:endParaRPr b="0" i="1" sz="3000" u="none" cap="none" strike="noStrike">
              <a:solidFill>
                <a:srgbClr val="000000"/>
              </a:solidFill>
              <a:latin typeface="Anton"/>
              <a:ea typeface="Anton"/>
              <a:cs typeface="Anton"/>
              <a:sym typeface="Anton"/>
            </a:endParaRPr>
          </a:p>
        </p:txBody>
      </p:sp>
      <p:sp>
        <p:nvSpPr>
          <p:cNvPr id="286" name="Google Shape;286;p48"/>
          <p:cNvSpPr/>
          <p:nvPr/>
        </p:nvSpPr>
        <p:spPr>
          <a:xfrm>
            <a:off x="552275" y="2406438"/>
            <a:ext cx="407700" cy="330600"/>
          </a:xfrm>
          <a:prstGeom prst="triangle">
            <a:avLst>
              <a:gd fmla="val 50000"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8"/>
          <p:cNvSpPr/>
          <p:nvPr/>
        </p:nvSpPr>
        <p:spPr>
          <a:xfrm>
            <a:off x="583314" y="3552497"/>
            <a:ext cx="345600" cy="330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8"/>
          <p:cNvSpPr/>
          <p:nvPr/>
        </p:nvSpPr>
        <p:spPr>
          <a:xfrm>
            <a:off x="595625" y="1430338"/>
            <a:ext cx="321000" cy="330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92" name="Shape 292"/>
        <p:cNvGrpSpPr/>
        <p:nvPr/>
      </p:nvGrpSpPr>
      <p:grpSpPr>
        <a:xfrm>
          <a:off x="0" y="0"/>
          <a:ext cx="0" cy="0"/>
          <a:chOff x="0" y="0"/>
          <a:chExt cx="0" cy="0"/>
        </a:xfrm>
      </p:grpSpPr>
      <p:sp>
        <p:nvSpPr>
          <p:cNvPr id="293" name="Google Shape;293;p4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Repasar HTML, CSS y fundamentos JavaScript.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Conocer la sintaxis de JavaScript y ECMAscript 6.</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419" sz="1800" u="none" cap="none" strike="noStrike">
                <a:solidFill>
                  <a:srgbClr val="000000"/>
                </a:solidFill>
                <a:latin typeface="Helvetica Neue Light"/>
                <a:ea typeface="Helvetica Neue Light"/>
                <a:cs typeface="Helvetica Neue Light"/>
                <a:sym typeface="Helvetica Neue Light"/>
              </a:rPr>
              <a:t>Realizar una introducción a React JS.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94" name="Google Shape;294;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5" name="Google Shape;295;p4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296" name="Google Shape;296;p4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00" name="Shape 300"/>
        <p:cNvGrpSpPr/>
        <p:nvPr/>
      </p:nvGrpSpPr>
      <p:grpSpPr>
        <a:xfrm>
          <a:off x="0" y="0"/>
          <a:ext cx="0" cy="0"/>
          <a:chOff x="0" y="0"/>
          <a:chExt cx="0" cy="0"/>
        </a:xfrm>
      </p:grpSpPr>
      <p:sp>
        <p:nvSpPr>
          <p:cNvPr id="301" name="Google Shape;301;p5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302" name="Google Shape;302;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sp>
        <p:nvSpPr>
          <p:cNvPr id="307" name="Google Shape;307;p5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419" sz="2000">
                <a:latin typeface="Anton"/>
                <a:ea typeface="Anton"/>
                <a:cs typeface="Anton"/>
                <a:sym typeface="Anton"/>
              </a:rPr>
              <a:t>MAPA DE CONCEPTOS CLASE 1</a:t>
            </a:r>
            <a:endParaRPr i="1" sz="2000">
              <a:latin typeface="Anton"/>
              <a:ea typeface="Anton"/>
              <a:cs typeface="Anton"/>
              <a:sym typeface="Anton"/>
            </a:endParaRPr>
          </a:p>
        </p:txBody>
      </p:sp>
      <p:pic>
        <p:nvPicPr>
          <p:cNvPr id="308" name="Google Shape;308;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9" name="Google Shape;309;p5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310" name="Google Shape;310;p51"/>
          <p:cNvCxnSpPr>
            <a:endCxn id="311" idx="0"/>
          </p:cNvCxnSpPr>
          <p:nvPr/>
        </p:nvCxnSpPr>
        <p:spPr>
          <a:xfrm>
            <a:off x="1344950" y="1755375"/>
            <a:ext cx="0" cy="1494600"/>
          </a:xfrm>
          <a:prstGeom prst="straightConnector1">
            <a:avLst/>
          </a:prstGeom>
          <a:noFill/>
          <a:ln cap="flat" cmpd="sng" w="9525">
            <a:solidFill>
              <a:srgbClr val="CCCCCC"/>
            </a:solidFill>
            <a:prstDash val="solid"/>
            <a:round/>
            <a:headEnd len="med" w="med" type="oval"/>
            <a:tailEnd len="med" w="med" type="oval"/>
          </a:ln>
        </p:spPr>
      </p:cxnSp>
      <p:sp>
        <p:nvSpPr>
          <p:cNvPr id="311" name="Google Shape;311;p51"/>
          <p:cNvSpPr/>
          <p:nvPr/>
        </p:nvSpPr>
        <p:spPr>
          <a:xfrm>
            <a:off x="6185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Los inicios de React JS</a:t>
            </a:r>
            <a:endParaRPr b="0" i="0" sz="1100" u="none" cap="none" strike="noStrike">
              <a:solidFill>
                <a:srgbClr val="FFFFFF"/>
              </a:solidFill>
              <a:latin typeface="Helvetica Neue"/>
              <a:ea typeface="Helvetica Neue"/>
              <a:cs typeface="Helvetica Neue"/>
              <a:sym typeface="Helvetica Neue"/>
            </a:endParaRPr>
          </a:p>
        </p:txBody>
      </p:sp>
      <p:sp>
        <p:nvSpPr>
          <p:cNvPr id="312" name="Google Shape;312;p5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FFFFFF"/>
                </a:solidFill>
                <a:latin typeface="Helvetica Neue"/>
                <a:ea typeface="Helvetica Neue"/>
                <a:cs typeface="Helvetica Neue"/>
                <a:sym typeface="Helvetica Neue"/>
              </a:rPr>
              <a:t>Nivelación HTML, CSS y JS</a:t>
            </a:r>
            <a:endParaRPr b="0" i="0" sz="1100" u="none" cap="none" strike="noStrike">
              <a:solidFill>
                <a:srgbClr val="FFFFFF"/>
              </a:solidFill>
              <a:latin typeface="Helvetica Neue"/>
              <a:ea typeface="Helvetica Neue"/>
              <a:cs typeface="Helvetica Neue"/>
              <a:sym typeface="Helvetica Neue"/>
            </a:endParaRPr>
          </a:p>
        </p:txBody>
      </p:sp>
      <p:cxnSp>
        <p:nvCxnSpPr>
          <p:cNvPr id="313" name="Google Shape;313;p51"/>
          <p:cNvCxnSpPr/>
          <p:nvPr/>
        </p:nvCxnSpPr>
        <p:spPr>
          <a:xfrm>
            <a:off x="207607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314" name="Google Shape;314;p51"/>
          <p:cNvSpPr/>
          <p:nvPr/>
        </p:nvSpPr>
        <p:spPr>
          <a:xfrm>
            <a:off x="3034400"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HTML</a:t>
            </a:r>
            <a:endParaRPr b="0" i="0" sz="1100" u="none" cap="none" strike="noStrike">
              <a:solidFill>
                <a:srgbClr val="222222"/>
              </a:solidFill>
              <a:latin typeface="Helvetica Neue"/>
              <a:ea typeface="Helvetica Neue"/>
              <a:cs typeface="Helvetica Neue"/>
              <a:sym typeface="Helvetica Neue"/>
            </a:endParaRPr>
          </a:p>
        </p:txBody>
      </p:sp>
      <p:cxnSp>
        <p:nvCxnSpPr>
          <p:cNvPr id="315" name="Google Shape;315;p51"/>
          <p:cNvCxnSpPr/>
          <p:nvPr/>
        </p:nvCxnSpPr>
        <p:spPr>
          <a:xfrm>
            <a:off x="2076075" y="148551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16" name="Google Shape;316;p51"/>
          <p:cNvSpPr/>
          <p:nvPr/>
        </p:nvSpPr>
        <p:spPr>
          <a:xfrm>
            <a:off x="3034400" y="17530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DOM</a:t>
            </a:r>
            <a:endParaRPr b="0" i="0" sz="1100" u="none" cap="none" strike="noStrike">
              <a:solidFill>
                <a:srgbClr val="222222"/>
              </a:solidFill>
              <a:latin typeface="Helvetica Neue"/>
              <a:ea typeface="Helvetica Neue"/>
              <a:cs typeface="Helvetica Neue"/>
              <a:sym typeface="Helvetica Neue"/>
            </a:endParaRPr>
          </a:p>
        </p:txBody>
      </p:sp>
      <p:cxnSp>
        <p:nvCxnSpPr>
          <p:cNvPr id="317" name="Google Shape;317;p51"/>
          <p:cNvCxnSpPr>
            <a:endCxn id="318" idx="1"/>
          </p:cNvCxnSpPr>
          <p:nvPr/>
        </p:nvCxnSpPr>
        <p:spPr>
          <a:xfrm>
            <a:off x="2071400" y="1485413"/>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18" name="Google Shape;318;p51"/>
          <p:cNvSpPr/>
          <p:nvPr/>
        </p:nvSpPr>
        <p:spPr>
          <a:xfrm>
            <a:off x="3040700" y="218591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CSS</a:t>
            </a:r>
            <a:endParaRPr b="0" i="0" sz="1100" u="none" cap="none" strike="noStrike">
              <a:solidFill>
                <a:srgbClr val="222222"/>
              </a:solidFill>
              <a:latin typeface="Helvetica Neue"/>
              <a:ea typeface="Helvetica Neue"/>
              <a:cs typeface="Helvetica Neue"/>
              <a:sym typeface="Helvetica Neue"/>
            </a:endParaRPr>
          </a:p>
        </p:txBody>
      </p:sp>
      <p:cxnSp>
        <p:nvCxnSpPr>
          <p:cNvPr id="319" name="Google Shape;319;p51"/>
          <p:cNvCxnSpPr/>
          <p:nvPr/>
        </p:nvCxnSpPr>
        <p:spPr>
          <a:xfrm>
            <a:off x="4572000"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320" name="Google Shape;320;p51"/>
          <p:cNvSpPr/>
          <p:nvPr/>
        </p:nvSpPr>
        <p:spPr>
          <a:xfrm>
            <a:off x="5530325"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HTML5</a:t>
            </a:r>
            <a:endParaRPr b="0" i="0" sz="1100" u="none" cap="none" strike="noStrike">
              <a:solidFill>
                <a:srgbClr val="222222"/>
              </a:solidFill>
              <a:latin typeface="Helvetica Neue"/>
              <a:ea typeface="Helvetica Neue"/>
              <a:cs typeface="Helvetica Neue"/>
              <a:sym typeface="Helvetica Neue"/>
            </a:endParaRPr>
          </a:p>
        </p:txBody>
      </p:sp>
      <p:cxnSp>
        <p:nvCxnSpPr>
          <p:cNvPr id="321" name="Google Shape;321;p51"/>
          <p:cNvCxnSpPr/>
          <p:nvPr/>
        </p:nvCxnSpPr>
        <p:spPr>
          <a:xfrm flipH="1" rot="-5400000">
            <a:off x="1905500" y="1651313"/>
            <a:ext cx="1299600" cy="967800"/>
          </a:xfrm>
          <a:prstGeom prst="bentConnector3">
            <a:avLst>
              <a:gd fmla="val 0" name="adj1"/>
            </a:avLst>
          </a:prstGeom>
          <a:noFill/>
          <a:ln cap="flat" cmpd="sng" w="9525">
            <a:solidFill>
              <a:srgbClr val="CCCCCC"/>
            </a:solidFill>
            <a:prstDash val="solid"/>
            <a:round/>
            <a:headEnd len="sm" w="sm" type="none"/>
            <a:tailEnd len="med" w="med" type="oval"/>
          </a:ln>
        </p:spPr>
      </p:cxnSp>
      <p:sp>
        <p:nvSpPr>
          <p:cNvPr id="322" name="Google Shape;322;p51"/>
          <p:cNvSpPr/>
          <p:nvPr/>
        </p:nvSpPr>
        <p:spPr>
          <a:xfrm>
            <a:off x="3040225" y="262016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419" sz="1100" u="none" cap="none" strike="noStrike">
                <a:solidFill>
                  <a:srgbClr val="222222"/>
                </a:solidFill>
                <a:latin typeface="Helvetica Neue"/>
                <a:ea typeface="Helvetica Neue"/>
                <a:cs typeface="Helvetica Neue"/>
                <a:sym typeface="Helvetica Neue"/>
              </a:rPr>
              <a:t>JS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6" name="Shape 326"/>
        <p:cNvGrpSpPr/>
        <p:nvPr/>
      </p:nvGrpSpPr>
      <p:grpSpPr>
        <a:xfrm>
          <a:off x="0" y="0"/>
          <a:ext cx="0" cy="0"/>
          <a:chOff x="0" y="0"/>
          <a:chExt cx="0" cy="0"/>
        </a:xfrm>
      </p:grpSpPr>
      <p:sp>
        <p:nvSpPr>
          <p:cNvPr id="327" name="Google Shape;327;p52"/>
          <p:cNvSpPr/>
          <p:nvPr/>
        </p:nvSpPr>
        <p:spPr>
          <a:xfrm>
            <a:off x="1208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9" name="Google Shape;329;p5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331" name="Google Shape;331;p52"/>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419" sz="1200" u="none" cap="none" strike="noStrike">
                <a:solidFill>
                  <a:srgbClr val="000000"/>
                </a:solidFill>
                <a:latin typeface="Helvetica Neue"/>
                <a:ea typeface="Helvetica Neue"/>
                <a:cs typeface="Helvetica Neue"/>
                <a:sym typeface="Helvetica Neue"/>
              </a:rPr>
              <a:t>Instalación y configuración del entorno</a:t>
            </a:r>
            <a:endParaRPr b="1" i="0" sz="1200" u="none" cap="none" strike="noStrike">
              <a:solidFill>
                <a:srgbClr val="000000"/>
              </a:solidFill>
              <a:latin typeface="Helvetica Neue"/>
              <a:ea typeface="Helvetica Neue"/>
              <a:cs typeface="Helvetica Neue"/>
              <a:sym typeface="Helvetica Neue"/>
            </a:endParaRPr>
          </a:p>
        </p:txBody>
      </p:sp>
      <p:cxnSp>
        <p:nvCxnSpPr>
          <p:cNvPr id="332" name="Google Shape;332;p5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33" name="Google Shape;333;p5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34" name="Google Shape;334;p5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35" name="Google Shape;335;p5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36" name="Google Shape;336;p5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337" name="Google Shape;337;p52"/>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340" name="Google Shape;340;p52"/>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419" sz="1200" u="none" cap="none" strike="noStrike">
                <a:solidFill>
                  <a:schemeClr val="dk1"/>
                </a:solidFill>
                <a:latin typeface="Helvetica Neue"/>
                <a:ea typeface="Helvetica Neue"/>
                <a:cs typeface="Helvetica Neue"/>
                <a:sym typeface="Helvetica Neue"/>
              </a:rPr>
              <a:t>Nivelación</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341" name="Google Shape;341;p5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42" name="Google Shape;342;p52"/>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43" name="Google Shape;343;p5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44" name="Google Shape;344;p5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45" name="Google Shape;345;p5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346" name="Google Shape;346;p5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Helvetica Neue"/>
                <a:ea typeface="Helvetica Neue"/>
                <a:cs typeface="Helvetica Neue"/>
                <a:sym typeface="Helvetica Neue"/>
              </a:rPr>
              <a:t>Clase 3</a:t>
            </a:r>
            <a:endParaRPr b="0" i="0" sz="1400" u="none" cap="none" strike="noStrike">
              <a:solidFill>
                <a:srgbClr val="000000"/>
              </a:solidFill>
              <a:latin typeface="Helvetica Neue"/>
              <a:ea typeface="Helvetica Neue"/>
              <a:cs typeface="Helvetica Neue"/>
              <a:sym typeface="Helvetica Neue"/>
            </a:endParaRPr>
          </a:p>
        </p:txBody>
      </p:sp>
      <p:sp>
        <p:nvSpPr>
          <p:cNvPr id="349" name="Google Shape;349;p52"/>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419" sz="1200" u="none" cap="none" strike="noStrike">
                <a:solidFill>
                  <a:schemeClr val="dk1"/>
                </a:solidFill>
                <a:latin typeface="Helvetica Neue"/>
                <a:ea typeface="Helvetica Neue"/>
                <a:cs typeface="Helvetica Neue"/>
                <a:sym typeface="Helvetica Neue"/>
              </a:rPr>
              <a:t>JSX y Transpiling</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350" name="Google Shape;350;p5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51" name="Google Shape;351;p5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52" name="Google Shape;352;p5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53" name="Google Shape;353;p5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54" name="Google Shape;354;p5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355" name="Google Shape;355;p52"/>
          <p:cNvSpPr txBox="1"/>
          <p:nvPr/>
        </p:nvSpPr>
        <p:spPr>
          <a:xfrm>
            <a:off x="4086188" y="30124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CREAR LA APP UTILIZANDO EL CLI</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356" name="Google Shape;356;p52"/>
          <p:cNvPicPr preferRelativeResize="0"/>
          <p:nvPr/>
        </p:nvPicPr>
        <p:blipFill rotWithShape="1">
          <a:blip r:embed="rId5">
            <a:alphaModFix/>
          </a:blip>
          <a:srcRect b="0" l="0" r="0" t="0"/>
          <a:stretch/>
        </p:blipFill>
        <p:spPr>
          <a:xfrm>
            <a:off x="3767063" y="3030438"/>
            <a:ext cx="307150" cy="307150"/>
          </a:xfrm>
          <a:prstGeom prst="rect">
            <a:avLst/>
          </a:prstGeom>
          <a:noFill/>
          <a:ln>
            <a:noFill/>
          </a:ln>
        </p:spPr>
      </p:pic>
      <p:sp>
        <p:nvSpPr>
          <p:cNvPr id="357" name="Google Shape;357;p5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358" name="Google Shape;358;p52"/>
          <p:cNvSpPr txBox="1"/>
          <p:nvPr/>
        </p:nvSpPr>
        <p:spPr>
          <a:xfrm>
            <a:off x="6502338" y="29709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MENÚ E-COMMERCE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359" name="Google Shape;359;p52"/>
          <p:cNvPicPr preferRelativeResize="0"/>
          <p:nvPr/>
        </p:nvPicPr>
        <p:blipFill rotWithShape="1">
          <a:blip r:embed="rId5">
            <a:alphaModFix/>
          </a:blip>
          <a:srcRect b="0" l="0" r="0" t="0"/>
          <a:stretch/>
        </p:blipFill>
        <p:spPr>
          <a:xfrm>
            <a:off x="6195188" y="3030325"/>
            <a:ext cx="307150" cy="307150"/>
          </a:xfrm>
          <a:prstGeom prst="rect">
            <a:avLst/>
          </a:prstGeom>
          <a:noFill/>
          <a:ln>
            <a:noFill/>
          </a:ln>
        </p:spPr>
      </p:pic>
      <p:sp>
        <p:nvSpPr>
          <p:cNvPr id="360" name="Google Shape;360;p52"/>
          <p:cNvSpPr txBox="1"/>
          <p:nvPr/>
        </p:nvSpPr>
        <p:spPr>
          <a:xfrm>
            <a:off x="16945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EJEMPLO EN VIVO</a:t>
            </a:r>
            <a:endParaRPr b="0" i="0" sz="700" u="none" cap="none" strike="noStrike">
              <a:solidFill>
                <a:srgbClr val="000000"/>
              </a:solidFill>
              <a:latin typeface="Helvetica Neue"/>
              <a:ea typeface="Helvetica Neue"/>
              <a:cs typeface="Helvetica Neue"/>
              <a:sym typeface="Helvetica Neue"/>
            </a:endParaRPr>
          </a:p>
        </p:txBody>
      </p:sp>
      <p:pic>
        <p:nvPicPr>
          <p:cNvPr id="361" name="Google Shape;361;p52"/>
          <p:cNvPicPr preferRelativeResize="0"/>
          <p:nvPr/>
        </p:nvPicPr>
        <p:blipFill rotWithShape="1">
          <a:blip r:embed="rId6">
            <a:alphaModFix/>
          </a:blip>
          <a:srcRect b="0" l="0" r="0" t="0"/>
          <a:stretch/>
        </p:blipFill>
        <p:spPr>
          <a:xfrm>
            <a:off x="1373353" y="2472650"/>
            <a:ext cx="365625" cy="365625"/>
          </a:xfrm>
          <a:prstGeom prst="rect">
            <a:avLst/>
          </a:prstGeom>
          <a:noFill/>
          <a:ln>
            <a:noFill/>
          </a:ln>
        </p:spPr>
      </p:pic>
      <p:sp>
        <p:nvSpPr>
          <p:cNvPr id="362" name="Google Shape;362;p52"/>
          <p:cNvSpPr txBox="1"/>
          <p:nvPr/>
        </p:nvSpPr>
        <p:spPr>
          <a:xfrm>
            <a:off x="1744363" y="298731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FORMULARIO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363" name="Google Shape;363;p52"/>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EJEMPLO EN VIVO</a:t>
            </a:r>
            <a:endParaRPr b="0" i="0" sz="700" u="none" cap="none" strike="noStrike">
              <a:solidFill>
                <a:srgbClr val="000000"/>
              </a:solidFill>
              <a:latin typeface="Helvetica Neue"/>
              <a:ea typeface="Helvetica Neue"/>
              <a:cs typeface="Helvetica Neue"/>
              <a:sym typeface="Helvetica Neue"/>
            </a:endParaRPr>
          </a:p>
        </p:txBody>
      </p:sp>
      <p:pic>
        <p:nvPicPr>
          <p:cNvPr id="364" name="Google Shape;364;p52"/>
          <p:cNvPicPr preferRelativeResize="0"/>
          <p:nvPr/>
        </p:nvPicPr>
        <p:blipFill rotWithShape="1">
          <a:blip r:embed="rId6">
            <a:alphaModFix/>
          </a:blip>
          <a:srcRect b="0" l="0" r="0" t="0"/>
          <a:stretch/>
        </p:blipFill>
        <p:spPr>
          <a:xfrm>
            <a:off x="3735553" y="2472650"/>
            <a:ext cx="365625" cy="365625"/>
          </a:xfrm>
          <a:prstGeom prst="rect">
            <a:avLst/>
          </a:prstGeom>
          <a:noFill/>
          <a:ln>
            <a:noFill/>
          </a:ln>
        </p:spPr>
      </p:pic>
      <p:sp>
        <p:nvSpPr>
          <p:cNvPr id="365" name="Google Shape;365;p52"/>
          <p:cNvSpPr txBox="1"/>
          <p:nvPr/>
        </p:nvSpPr>
        <p:spPr>
          <a:xfrm>
            <a:off x="646580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Helvetica Neue"/>
                <a:ea typeface="Helvetica Neue"/>
                <a:cs typeface="Helvetica Neue"/>
                <a:sym typeface="Helvetica Neue"/>
              </a:rPr>
              <a:t>EJEMPLOS EN VIVO</a:t>
            </a:r>
            <a:endParaRPr b="0" i="0" sz="700" u="none" cap="none" strike="noStrike">
              <a:solidFill>
                <a:srgbClr val="000000"/>
              </a:solidFill>
              <a:latin typeface="Helvetica Neue"/>
              <a:ea typeface="Helvetica Neue"/>
              <a:cs typeface="Helvetica Neue"/>
              <a:sym typeface="Helvetica Neue"/>
            </a:endParaRPr>
          </a:p>
        </p:txBody>
      </p:sp>
      <p:pic>
        <p:nvPicPr>
          <p:cNvPr id="366" name="Google Shape;366;p52"/>
          <p:cNvPicPr preferRelativeResize="0"/>
          <p:nvPr/>
        </p:nvPicPr>
        <p:blipFill rotWithShape="1">
          <a:blip r:embed="rId6">
            <a:alphaModFix/>
          </a:blip>
          <a:srcRect b="0" l="0" r="0" t="0"/>
          <a:stretch/>
        </p:blipFill>
        <p:spPr>
          <a:xfrm>
            <a:off x="6144603" y="2504500"/>
            <a:ext cx="365625" cy="365625"/>
          </a:xfrm>
          <a:prstGeom prst="rect">
            <a:avLst/>
          </a:prstGeom>
          <a:noFill/>
          <a:ln>
            <a:noFill/>
          </a:ln>
        </p:spPr>
      </p:pic>
      <p:pic>
        <p:nvPicPr>
          <p:cNvPr id="367" name="Google Shape;367;p52"/>
          <p:cNvPicPr preferRelativeResize="0"/>
          <p:nvPr/>
        </p:nvPicPr>
        <p:blipFill rotWithShape="1">
          <a:blip r:embed="rId7">
            <a:alphaModFix/>
          </a:blip>
          <a:srcRect b="0" l="0" r="0" t="0"/>
          <a:stretch/>
        </p:blipFill>
        <p:spPr>
          <a:xfrm>
            <a:off x="1438363" y="2992062"/>
            <a:ext cx="306000" cy="30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53"/>
          <p:cNvSpPr txBox="1"/>
          <p:nvPr/>
        </p:nvSpPr>
        <p:spPr>
          <a:xfrm>
            <a:off x="1951500" y="2077200"/>
            <a:ext cx="524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NIVELACIÓN </a:t>
            </a:r>
            <a:endParaRPr b="0" i="1" sz="36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HTML, CSS Y JS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76" name="Shape 376"/>
        <p:cNvGrpSpPr/>
        <p:nvPr/>
      </p:nvGrpSpPr>
      <p:grpSpPr>
        <a:xfrm>
          <a:off x="0" y="0"/>
          <a:ext cx="0" cy="0"/>
          <a:chOff x="0" y="0"/>
          <a:chExt cx="0" cy="0"/>
        </a:xfrm>
      </p:grpSpPr>
      <p:sp>
        <p:nvSpPr>
          <p:cNvPr id="377" name="Google Shape;377;p5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HTML</a:t>
            </a:r>
            <a:endParaRPr b="0" i="1" sz="3600" u="none" cap="none" strike="noStrike">
              <a:solidFill>
                <a:srgbClr val="000000"/>
              </a:solidFill>
              <a:latin typeface="Anton"/>
              <a:ea typeface="Anton"/>
              <a:cs typeface="Anton"/>
              <a:sym typeface="Anton"/>
            </a:endParaRPr>
          </a:p>
        </p:txBody>
      </p:sp>
      <p:pic>
        <p:nvPicPr>
          <p:cNvPr id="378" name="Google Shape;378;p54"/>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4" name="Shape 114"/>
        <p:cNvGrpSpPr/>
        <p:nvPr/>
      </p:nvGrpSpPr>
      <p:grpSpPr>
        <a:xfrm>
          <a:off x="0" y="0"/>
          <a:ext cx="0" cy="0"/>
          <a:chOff x="0" y="0"/>
          <a:chExt cx="0" cy="0"/>
        </a:xfrm>
      </p:grpSpPr>
      <p:sp>
        <p:nvSpPr>
          <p:cNvPr id="115" name="Google Shape;115;p28"/>
          <p:cNvSpPr txBox="1"/>
          <p:nvPr/>
        </p:nvSpPr>
        <p:spPr>
          <a:xfrm>
            <a:off x="903450" y="577125"/>
            <a:ext cx="7337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PRESENTACIÓN DEL EQUIPO REACT </a:t>
            </a:r>
            <a:r>
              <a:rPr i="1" lang="es-419" sz="3600">
                <a:solidFill>
                  <a:srgbClr val="121212"/>
                </a:solidFill>
                <a:latin typeface="Anton"/>
                <a:ea typeface="Anton"/>
                <a:cs typeface="Anton"/>
                <a:sym typeface="Anton"/>
              </a:rPr>
              <a:t>31225</a:t>
            </a:r>
            <a:endParaRPr b="0" i="1" sz="3600" u="none" cap="none" strike="noStrike">
              <a:solidFill>
                <a:srgbClr val="121212"/>
              </a:solidFill>
              <a:latin typeface="Anton"/>
              <a:ea typeface="Anton"/>
              <a:cs typeface="Anton"/>
              <a:sym typeface="Anton"/>
            </a:endParaRPr>
          </a:p>
        </p:txBody>
      </p:sp>
      <p:sp>
        <p:nvSpPr>
          <p:cNvPr id="116" name="Google Shape;116;p28"/>
          <p:cNvSpPr txBox="1"/>
          <p:nvPr/>
        </p:nvSpPr>
        <p:spPr>
          <a:xfrm>
            <a:off x="4684900" y="1916200"/>
            <a:ext cx="3117600" cy="25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b="0" i="0" lang="es-419" sz="3300" u="none" cap="none" strike="noStrike">
                <a:solidFill>
                  <a:srgbClr val="222222"/>
                </a:solidFill>
                <a:latin typeface="Helvetica Neue Light"/>
                <a:ea typeface="Helvetica Neue Light"/>
                <a:cs typeface="Helvetica Neue Light"/>
                <a:sym typeface="Helvetica Neue Light"/>
              </a:rPr>
              <a:t>1 Profesor</a:t>
            </a:r>
            <a:endParaRPr b="0" i="0" sz="33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3300"/>
              <a:buFont typeface="Arial"/>
              <a:buNone/>
            </a:pPr>
            <a:r>
              <a:rPr lang="es-419" sz="3300">
                <a:solidFill>
                  <a:srgbClr val="222222"/>
                </a:solidFill>
                <a:latin typeface="Helvetica Neue Light"/>
                <a:ea typeface="Helvetica Neue Light"/>
                <a:cs typeface="Helvetica Neue Light"/>
                <a:sym typeface="Helvetica Neue Light"/>
              </a:rPr>
              <a:t>6 </a:t>
            </a:r>
            <a:r>
              <a:rPr b="0" i="0" lang="es-419" sz="3300" u="none" cap="none" strike="noStrike">
                <a:solidFill>
                  <a:srgbClr val="222222"/>
                </a:solidFill>
                <a:latin typeface="Helvetica Neue Light"/>
                <a:ea typeface="Helvetica Neue Light"/>
                <a:cs typeface="Helvetica Neue Light"/>
                <a:sym typeface="Helvetica Neue Light"/>
              </a:rPr>
              <a:t>Tutores</a:t>
            </a:r>
            <a:endParaRPr b="0" i="0" sz="33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3300"/>
              <a:buFont typeface="Arial"/>
              <a:buNone/>
            </a:pPr>
            <a:r>
              <a:rPr lang="es-419" sz="3300">
                <a:solidFill>
                  <a:srgbClr val="222222"/>
                </a:solidFill>
                <a:latin typeface="Helvetica Neue Light"/>
                <a:ea typeface="Helvetica Neue Light"/>
                <a:cs typeface="Helvetica Neue Light"/>
                <a:sym typeface="Helvetica Neue Light"/>
              </a:rPr>
              <a:t>10</a:t>
            </a:r>
            <a:r>
              <a:rPr lang="es-419" sz="3300">
                <a:solidFill>
                  <a:srgbClr val="222222"/>
                </a:solidFill>
                <a:latin typeface="Helvetica Neue Light"/>
                <a:ea typeface="Helvetica Neue Light"/>
                <a:cs typeface="Helvetica Neue Light"/>
                <a:sym typeface="Helvetica Neue Light"/>
              </a:rPr>
              <a:t>6 </a:t>
            </a:r>
            <a:r>
              <a:rPr b="0" i="0" lang="es-419" sz="3300" u="none" cap="none" strike="noStrike">
                <a:solidFill>
                  <a:srgbClr val="222222"/>
                </a:solidFill>
                <a:latin typeface="Helvetica Neue Light"/>
                <a:ea typeface="Helvetica Neue Light"/>
                <a:cs typeface="Helvetica Neue Light"/>
                <a:sym typeface="Helvetica Neue Light"/>
              </a:rPr>
              <a:t>Alumnos</a:t>
            </a:r>
            <a:endParaRPr b="0" i="0" sz="3300" u="none" cap="none" strike="noStrike">
              <a:solidFill>
                <a:srgbClr val="222222"/>
              </a:solidFill>
              <a:latin typeface="Helvetica Neue Light"/>
              <a:ea typeface="Helvetica Neue Light"/>
              <a:cs typeface="Helvetica Neue Light"/>
              <a:sym typeface="Helvetica Neue Light"/>
            </a:endParaRPr>
          </a:p>
        </p:txBody>
      </p:sp>
      <p:sp>
        <p:nvSpPr>
          <p:cNvPr id="117" name="Google Shape;117;p28"/>
          <p:cNvSpPr/>
          <p:nvPr/>
        </p:nvSpPr>
        <p:spPr>
          <a:xfrm>
            <a:off x="1560425" y="2091139"/>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9" name="Google Shape;119;p28"/>
          <p:cNvPicPr preferRelativeResize="0"/>
          <p:nvPr/>
        </p:nvPicPr>
        <p:blipFill rotWithShape="1">
          <a:blip r:embed="rId4">
            <a:alphaModFix/>
          </a:blip>
          <a:srcRect b="0" l="0" r="0" t="0"/>
          <a:stretch/>
        </p:blipFill>
        <p:spPr>
          <a:xfrm>
            <a:off x="1664063" y="2194788"/>
            <a:ext cx="1325725" cy="1325725"/>
          </a:xfrm>
          <a:prstGeom prst="rect">
            <a:avLst/>
          </a:prstGeom>
          <a:noFill/>
          <a:ln>
            <a:noFill/>
          </a:ln>
        </p:spPr>
      </p:pic>
      <p:sp>
        <p:nvSpPr>
          <p:cNvPr id="120" name="Google Shape;120;p28"/>
          <p:cNvSpPr/>
          <p:nvPr/>
        </p:nvSpPr>
        <p:spPr>
          <a:xfrm>
            <a:off x="4139500" y="2576513"/>
            <a:ext cx="407700" cy="330600"/>
          </a:xfrm>
          <a:prstGeom prst="triangle">
            <a:avLst>
              <a:gd fmla="val 50000"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8"/>
          <p:cNvSpPr/>
          <p:nvPr/>
        </p:nvSpPr>
        <p:spPr>
          <a:xfrm>
            <a:off x="4170539" y="3123872"/>
            <a:ext cx="345600" cy="330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8"/>
          <p:cNvSpPr/>
          <p:nvPr/>
        </p:nvSpPr>
        <p:spPr>
          <a:xfrm>
            <a:off x="4182850" y="2091138"/>
            <a:ext cx="321000" cy="330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4" name="Google Shape;384;p55"/>
          <p:cNvSpPr txBox="1"/>
          <p:nvPr/>
        </p:nvSpPr>
        <p:spPr>
          <a:xfrm>
            <a:off x="201450" y="1071750"/>
            <a:ext cx="43707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chemeClr val="dk1"/>
                </a:solidFill>
                <a:highlight>
                  <a:schemeClr val="lt1"/>
                </a:highlight>
                <a:latin typeface="Helvetica Neue"/>
                <a:ea typeface="Helvetica Neue"/>
                <a:cs typeface="Helvetica Neue"/>
                <a:sym typeface="Helvetica Neue"/>
              </a:rPr>
              <a:t>HTML </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es un</a:t>
            </a:r>
            <a:r>
              <a:rPr b="1" i="0" lang="es-419" sz="2000" u="none" cap="none" strike="noStrike">
                <a:solidFill>
                  <a:schemeClr val="dk1"/>
                </a:solidFill>
                <a:highlight>
                  <a:schemeClr val="lt1"/>
                </a:highlight>
                <a:latin typeface="Helvetica Neue"/>
                <a:ea typeface="Helvetica Neue"/>
                <a:cs typeface="Helvetica Neue"/>
                <a:sym typeface="Helvetica Neue"/>
              </a:rPr>
              <a:t> lenguaje de etiquetas</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el cual dará la estructura para nuestras páginas web.</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85" name="Google Shape;385;p55"/>
          <p:cNvPicPr preferRelativeResize="0"/>
          <p:nvPr/>
        </p:nvPicPr>
        <p:blipFill rotWithShape="1">
          <a:blip r:embed="rId4">
            <a:alphaModFix/>
          </a:blip>
          <a:srcRect b="0" l="0" r="0" t="0"/>
          <a:stretch/>
        </p:blipFill>
        <p:spPr>
          <a:xfrm>
            <a:off x="4572000" y="1071750"/>
            <a:ext cx="4267200" cy="25140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6"/>
          <p:cNvSpPr txBox="1"/>
          <p:nvPr/>
        </p:nvSpPr>
        <p:spPr>
          <a:xfrm>
            <a:off x="285050" y="1738300"/>
            <a:ext cx="5666100" cy="3045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HTML 5 es una nueva versión de diversas especificaciones, entre las que se encuentran:</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3CEFAB"/>
                </a:solidFill>
                <a:highlight>
                  <a:srgbClr val="FFFFFF"/>
                </a:highlight>
                <a:latin typeface="Helvetica Neue Light"/>
                <a:ea typeface="Helvetica Neue Light"/>
                <a:cs typeface="Helvetica Neue Light"/>
                <a:sym typeface="Helvetica Neue Light"/>
              </a:rPr>
              <a: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HTML 4.</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3CEFAB"/>
                </a:solidFill>
                <a:highlight>
                  <a:srgbClr val="FFFFFF"/>
                </a:highlight>
                <a:latin typeface="Helvetica Neue Light"/>
                <a:ea typeface="Helvetica Neue Light"/>
                <a:cs typeface="Helvetica Neue Light"/>
                <a:sym typeface="Helvetica Neue Light"/>
              </a:rPr>
              <a: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XHTML 1.</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3CEFAB"/>
                </a:solidFill>
                <a:highlight>
                  <a:srgbClr val="FFFFFF"/>
                </a:highlight>
                <a:latin typeface="Helvetica Neue Light"/>
                <a:ea typeface="Helvetica Neue Light"/>
                <a:cs typeface="Helvetica Neue Light"/>
                <a:sym typeface="Helvetica Neue Light"/>
              </a:rPr>
              <a: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CSS Nivel 2.</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rgbClr val="3CEFAB"/>
                </a:solidFill>
                <a:highlight>
                  <a:srgbClr val="FFFFFF"/>
                </a:highlight>
                <a:latin typeface="Helvetica Neue Light"/>
                <a:ea typeface="Helvetica Neue Light"/>
                <a:cs typeface="Helvetica Neue Light"/>
                <a:sym typeface="Helvetica Neue Light"/>
              </a:rPr>
              <a: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DOM Nivel 2 (Document Object Model).</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91" name="Google Shape;391;p56"/>
          <p:cNvSpPr txBox="1"/>
          <p:nvPr/>
        </p:nvSpPr>
        <p:spPr>
          <a:xfrm>
            <a:off x="1647025" y="43935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419" sz="4500" u="none" cap="none" strike="noStrike">
                <a:solidFill>
                  <a:srgbClr val="000000"/>
                </a:solidFill>
                <a:latin typeface="Anton"/>
                <a:ea typeface="Anton"/>
                <a:cs typeface="Anton"/>
                <a:sym typeface="Anton"/>
              </a:rPr>
              <a:t>HTML 5</a:t>
            </a:r>
            <a:endParaRPr b="0" i="1" sz="4500" u="none" cap="none" strike="noStrike">
              <a:solidFill>
                <a:srgbClr val="000000"/>
              </a:solidFill>
              <a:latin typeface="Anton"/>
              <a:ea typeface="Anton"/>
              <a:cs typeface="Anton"/>
              <a:sym typeface="Anton"/>
            </a:endParaRPr>
          </a:p>
        </p:txBody>
      </p:sp>
      <p:pic>
        <p:nvPicPr>
          <p:cNvPr id="392" name="Google Shape;392;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93" name="Google Shape;393;p56"/>
          <p:cNvPicPr preferRelativeResize="0"/>
          <p:nvPr/>
        </p:nvPicPr>
        <p:blipFill rotWithShape="1">
          <a:blip r:embed="rId4">
            <a:alphaModFix/>
          </a:blip>
          <a:srcRect b="0" l="0" r="0" t="0"/>
          <a:stretch/>
        </p:blipFill>
        <p:spPr>
          <a:xfrm>
            <a:off x="6302450" y="1738300"/>
            <a:ext cx="2190750" cy="2190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97" name="Shape 397"/>
        <p:cNvGrpSpPr/>
        <p:nvPr/>
      </p:nvGrpSpPr>
      <p:grpSpPr>
        <a:xfrm>
          <a:off x="0" y="0"/>
          <a:ext cx="0" cy="0"/>
          <a:chOff x="0" y="0"/>
          <a:chExt cx="0" cy="0"/>
        </a:xfrm>
      </p:grpSpPr>
      <p:sp>
        <p:nvSpPr>
          <p:cNvPr id="398" name="Google Shape;398;p57"/>
          <p:cNvSpPr txBox="1"/>
          <p:nvPr/>
        </p:nvSpPr>
        <p:spPr>
          <a:xfrm>
            <a:off x="1919850" y="48942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¿CUÁLES SON LAS NOVEDADES DE HTML5?</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399" name="Google Shape;399;p57"/>
          <p:cNvSpPr txBox="1"/>
          <p:nvPr/>
        </p:nvSpPr>
        <p:spPr>
          <a:xfrm>
            <a:off x="516000" y="1916100"/>
            <a:ext cx="81120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HTML 5 incluye novedades significativas en diversos ámbitos. Este nuevo estándar supone mejoras en áreas que hasta ahora quedaban fuera del lenguaje y para las que se necesitaba utilizar otras tecnologías: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32004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Estructura del </a:t>
            </a:r>
            <a:r>
              <a:rPr b="0" i="0" lang="es-419" sz="1800" u="none" cap="none" strike="noStrike">
                <a:solidFill>
                  <a:schemeClr val="dk1"/>
                </a:solidFill>
                <a:latin typeface="Courier New"/>
                <a:ea typeface="Courier New"/>
                <a:cs typeface="Courier New"/>
                <a:sym typeface="Courier New"/>
              </a:rPr>
              <a:t>&lt;body&gt;</a:t>
            </a:r>
            <a:endParaRPr b="0" i="0" sz="1800" u="none" cap="none" strike="noStrike">
              <a:solidFill>
                <a:schemeClr val="dk1"/>
              </a:solidFill>
              <a:latin typeface="Courier New"/>
              <a:ea typeface="Courier New"/>
              <a:cs typeface="Courier New"/>
              <a:sym typeface="Courier New"/>
            </a:endParaRPr>
          </a:p>
          <a:p>
            <a:pPr indent="-342900" lvl="0" marL="32004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Etiquetas para contenido específico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32004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Canvas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32004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Bases de datos locales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32004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Web Workers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32004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Aplicaciones web Offline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32004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Geolocalización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00" name="Google Shape;400;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8"/>
          <p:cNvSpPr txBox="1"/>
          <p:nvPr/>
        </p:nvSpPr>
        <p:spPr>
          <a:xfrm>
            <a:off x="389450" y="1859525"/>
            <a:ext cx="3970800" cy="190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Ahora que ya entendemos qué son HTML y HTML 5, comencemos a ver un poco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más de estructuración en HTML:</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06" name="Google Shape;406;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07" name="Google Shape;407;p58"/>
          <p:cNvPicPr preferRelativeResize="0"/>
          <p:nvPr/>
        </p:nvPicPr>
        <p:blipFill rotWithShape="1">
          <a:blip r:embed="rId4">
            <a:alphaModFix/>
          </a:blip>
          <a:srcRect b="-13639" l="0" r="-826" t="-8579"/>
          <a:stretch/>
        </p:blipFill>
        <p:spPr>
          <a:xfrm>
            <a:off x="4534250" y="1568225"/>
            <a:ext cx="4609749" cy="2491175"/>
          </a:xfrm>
          <a:prstGeom prst="rect">
            <a:avLst/>
          </a:prstGeom>
          <a:noFill/>
          <a:ln>
            <a:noFill/>
          </a:ln>
        </p:spPr>
      </p:pic>
      <p:sp>
        <p:nvSpPr>
          <p:cNvPr id="408" name="Google Shape;408;p58"/>
          <p:cNvSpPr txBox="1"/>
          <p:nvPr/>
        </p:nvSpPr>
        <p:spPr>
          <a:xfrm>
            <a:off x="2470200" y="518950"/>
            <a:ext cx="4203600" cy="72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POCO MÁS DE HTML</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9"/>
          <p:cNvSpPr txBox="1"/>
          <p:nvPr/>
        </p:nvSpPr>
        <p:spPr>
          <a:xfrm>
            <a:off x="880425" y="173830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DOCTYPE no es una etiqueta, sino una instrucción para </a:t>
            </a:r>
            <a:r>
              <a:rPr b="1" i="0" lang="es-419" sz="2000" u="none" cap="none" strike="noStrike">
                <a:solidFill>
                  <a:schemeClr val="dk1"/>
                </a:solidFill>
                <a:highlight>
                  <a:srgbClr val="FFFFFF"/>
                </a:highlight>
                <a:latin typeface="Helvetica Neue"/>
                <a:ea typeface="Helvetica Neue"/>
                <a:cs typeface="Helvetica Neue"/>
                <a:sym typeface="Helvetica Neue"/>
              </a:rPr>
              <a:t>indicar al navegador qué versión de HTML vamos a utilizar</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El DOCTYPE mostrado en nuestro ejemplo anterior es del</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estándar HTML 5.</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14" name="Google Shape;414;p5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DOCTYPE</a:t>
            </a:r>
            <a:endParaRPr b="0" i="1" sz="3600" u="none" cap="none" strike="noStrike">
              <a:solidFill>
                <a:srgbClr val="000000"/>
              </a:solidFill>
              <a:latin typeface="Anton"/>
              <a:ea typeface="Anton"/>
              <a:cs typeface="Anton"/>
              <a:sym typeface="Anton"/>
            </a:endParaRPr>
          </a:p>
        </p:txBody>
      </p:sp>
      <p:pic>
        <p:nvPicPr>
          <p:cNvPr id="415" name="Google Shape;415;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16" name="Google Shape;416;p59"/>
          <p:cNvPicPr preferRelativeResize="0"/>
          <p:nvPr/>
        </p:nvPicPr>
        <p:blipFill rotWithShape="1">
          <a:blip r:embed="rId4">
            <a:alphaModFix/>
          </a:blip>
          <a:srcRect b="89386" l="5745" r="56776" t="0"/>
          <a:stretch/>
        </p:blipFill>
        <p:spPr>
          <a:xfrm>
            <a:off x="3513813" y="3412900"/>
            <a:ext cx="1982124"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0" name="Shape 420"/>
        <p:cNvGrpSpPr/>
        <p:nvPr/>
      </p:nvGrpSpPr>
      <p:grpSpPr>
        <a:xfrm>
          <a:off x="0" y="0"/>
          <a:ext cx="0" cy="0"/>
          <a:chOff x="0" y="0"/>
          <a:chExt cx="0" cy="0"/>
        </a:xfrm>
      </p:grpSpPr>
      <p:sp>
        <p:nvSpPr>
          <p:cNvPr id="421" name="Google Shape;421;p60"/>
          <p:cNvSpPr txBox="1"/>
          <p:nvPr/>
        </p:nvSpPr>
        <p:spPr>
          <a:xfrm>
            <a:off x="852150" y="1003925"/>
            <a:ext cx="7439700" cy="39864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Didact Gothic"/>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&lt;title&gt;:</a:t>
            </a:r>
            <a:r>
              <a:rPr b="0" i="0" lang="es-419" sz="1800" u="none" cap="none" strike="noStrike">
                <a:solidFill>
                  <a:srgbClr val="000000"/>
                </a:solidFill>
                <a:latin typeface="Helvetica Neue Light"/>
                <a:ea typeface="Helvetica Neue Light"/>
                <a:cs typeface="Helvetica Neue Light"/>
                <a:sym typeface="Helvetica Neue Light"/>
              </a:rPr>
              <a:t> define el título del documento, el cual se muestra en la barra de título del navegador o en las pestañas de página.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Arial"/>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&lt;base&gt;:</a:t>
            </a:r>
            <a:r>
              <a:rPr b="0" i="0" lang="es-419" sz="1800" u="none" cap="none" strike="noStrike">
                <a:solidFill>
                  <a:srgbClr val="000000"/>
                </a:solidFill>
                <a:latin typeface="Helvetica Neue Light"/>
                <a:ea typeface="Helvetica Neue Light"/>
                <a:cs typeface="Helvetica Neue Light"/>
                <a:sym typeface="Helvetica Neue Light"/>
              </a:rPr>
              <a:t> define la URL base para las URLs relativas en la página.</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 &lt;link&gt;:</a:t>
            </a:r>
            <a:r>
              <a:rPr b="0" i="0" lang="es-419" sz="1800" u="none" cap="none" strike="noStrike">
                <a:solidFill>
                  <a:srgbClr val="000000"/>
                </a:solidFill>
                <a:latin typeface="Helvetica Neue Light"/>
                <a:ea typeface="Helvetica Neue Light"/>
                <a:cs typeface="Helvetica Neue Light"/>
                <a:sym typeface="Helvetica Neue Light"/>
              </a:rPr>
              <a:t> utilizada para enlazar JavaScript y CSS externos.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&lt;meta&gt;:</a:t>
            </a:r>
            <a:r>
              <a:rPr b="0" i="0" lang="es-419" sz="1800" u="none" cap="none" strike="noStrike">
                <a:solidFill>
                  <a:schemeClr val="dk1"/>
                </a:solidFill>
                <a:latin typeface="Helvetica Neue Light"/>
                <a:ea typeface="Helvetica Neue Light"/>
                <a:cs typeface="Helvetica Neue Light"/>
                <a:sym typeface="Helvetica Neue Light"/>
              </a:rPr>
              <a:t> con esta etiqueta definimos la codificación que tendrá nuestro archivo, los mismos pueden ser:</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UTF-8</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419" sz="1800" u="none" cap="none" strike="noStrike">
                <a:solidFill>
                  <a:schemeClr val="dk1"/>
                </a:solidFill>
                <a:latin typeface="Helvetica Neue Light"/>
                <a:ea typeface="Helvetica Neue Light"/>
                <a:cs typeface="Helvetica Neue Light"/>
                <a:sym typeface="Helvetica Neue Light"/>
              </a:rPr>
              <a:t>ANSI: es el formato estándar de codificación de archivos utilizados en el Bloc de notas.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22" name="Google Shape;422;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3" name="Google Shape;423;p60"/>
          <p:cNvSpPr txBox="1"/>
          <p:nvPr/>
        </p:nvSpPr>
        <p:spPr>
          <a:xfrm>
            <a:off x="1738950" y="524075"/>
            <a:ext cx="5666100" cy="85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METADATOS DEL DOCUMENTO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7" name="Shape 427"/>
        <p:cNvGrpSpPr/>
        <p:nvPr/>
      </p:nvGrpSpPr>
      <p:grpSpPr>
        <a:xfrm>
          <a:off x="0" y="0"/>
          <a:ext cx="0" cy="0"/>
          <a:chOff x="0" y="0"/>
          <a:chExt cx="0" cy="0"/>
        </a:xfrm>
      </p:grpSpPr>
      <p:sp>
        <p:nvSpPr>
          <p:cNvPr id="428" name="Google Shape;428;p61"/>
          <p:cNvSpPr txBox="1"/>
          <p:nvPr/>
        </p:nvSpPr>
        <p:spPr>
          <a:xfrm>
            <a:off x="852150" y="1450125"/>
            <a:ext cx="7439700" cy="24045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CEFAB"/>
              </a:buClr>
              <a:buSzPts val="2000"/>
              <a:buFont typeface="Helvetica Neue Light"/>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&lt;script&gt;:</a:t>
            </a:r>
            <a:r>
              <a:rPr b="0" i="0" lang="es-419" sz="1800" u="none" cap="none" strike="noStrike">
                <a:solidFill>
                  <a:srgbClr val="000000"/>
                </a:solidFill>
                <a:latin typeface="Helvetica Neue Light"/>
                <a:ea typeface="Helvetica Neue Light"/>
                <a:cs typeface="Helvetica Neue Light"/>
                <a:sym typeface="Helvetica Neue Light"/>
              </a:rPr>
              <a:t> define tanto un script interno como un enlace hacia un script externo. El lenguaje de programación es JavaScript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419" sz="1800" u="none" cap="none" strike="noStrike">
                <a:solidFill>
                  <a:srgbClr val="000000"/>
                </a:solidFill>
                <a:highlight>
                  <a:srgbClr val="E0FF00"/>
                </a:highlight>
                <a:latin typeface="Helvetica Neue Light"/>
                <a:ea typeface="Helvetica Neue Light"/>
                <a:cs typeface="Helvetica Neue Light"/>
                <a:sym typeface="Helvetica Neue Light"/>
              </a:rPr>
              <a:t>&lt;noscript&gt;:</a:t>
            </a:r>
            <a:r>
              <a:rPr b="0" i="0" lang="es-419" sz="1800" u="none" cap="none" strike="noStrike">
                <a:solidFill>
                  <a:srgbClr val="000000"/>
                </a:solidFill>
                <a:latin typeface="Helvetica Neue Light"/>
                <a:ea typeface="Helvetica Neue Light"/>
                <a:cs typeface="Helvetica Neue Light"/>
                <a:sym typeface="Helvetica Neue Light"/>
              </a:rPr>
              <a:t> define un contenido alternativo a mostrar cuando el navegador no soporta scripting.</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9" name="Google Shape;429;p61"/>
          <p:cNvSpPr txBox="1"/>
          <p:nvPr/>
        </p:nvSpPr>
        <p:spPr>
          <a:xfrm>
            <a:off x="2051550" y="292350"/>
            <a:ext cx="50409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SCRIPTING</a:t>
            </a:r>
            <a:endParaRPr b="0" i="1" sz="3600" u="none" cap="none" strike="noStrike">
              <a:solidFill>
                <a:srgbClr val="000000"/>
              </a:solidFill>
              <a:latin typeface="Anton"/>
              <a:ea typeface="Anton"/>
              <a:cs typeface="Anton"/>
              <a:sym typeface="Anton"/>
            </a:endParaRPr>
          </a:p>
        </p:txBody>
      </p:sp>
      <p:pic>
        <p:nvPicPr>
          <p:cNvPr id="430" name="Google Shape;430;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4" name="Shape 434"/>
        <p:cNvGrpSpPr/>
        <p:nvPr/>
      </p:nvGrpSpPr>
      <p:grpSpPr>
        <a:xfrm>
          <a:off x="0" y="0"/>
          <a:ext cx="0" cy="0"/>
          <a:chOff x="0" y="0"/>
          <a:chExt cx="0" cy="0"/>
        </a:xfrm>
      </p:grpSpPr>
      <p:sp>
        <p:nvSpPr>
          <p:cNvPr id="435" name="Google Shape;435;p6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DOM</a:t>
            </a:r>
            <a:endParaRPr b="0" i="1" sz="3600" u="none" cap="none" strike="noStrike">
              <a:solidFill>
                <a:srgbClr val="000000"/>
              </a:solidFill>
              <a:latin typeface="Anton"/>
              <a:ea typeface="Anton"/>
              <a:cs typeface="Anton"/>
              <a:sym typeface="Anton"/>
            </a:endParaRPr>
          </a:p>
        </p:txBody>
      </p:sp>
      <p:pic>
        <p:nvPicPr>
          <p:cNvPr id="436" name="Google Shape;436;p62"/>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txBox="1"/>
          <p:nvPr/>
        </p:nvSpPr>
        <p:spPr>
          <a:xfrm>
            <a:off x="880425" y="1738300"/>
            <a:ext cx="7439700" cy="21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DOM (Document Object Model o modelo de objetos del navegador) nos sirve para </a:t>
            </a:r>
            <a:r>
              <a:rPr b="1" i="0" lang="es-419" sz="2000" u="none" cap="none" strike="noStrike">
                <a:solidFill>
                  <a:schemeClr val="dk1"/>
                </a:solidFill>
                <a:highlight>
                  <a:srgbClr val="FFFFFF"/>
                </a:highlight>
                <a:latin typeface="Helvetica Neue"/>
                <a:ea typeface="Helvetica Neue"/>
                <a:cs typeface="Helvetica Neue"/>
                <a:sym typeface="Helvetica Neue"/>
              </a:rPr>
              <a:t>acceder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 cualquiera de los </a:t>
            </a:r>
            <a:r>
              <a:rPr b="1" i="0" lang="es-419" sz="2000" u="none" cap="none" strike="noStrike">
                <a:solidFill>
                  <a:schemeClr val="dk1"/>
                </a:solidFill>
                <a:highlight>
                  <a:srgbClr val="FFFFFF"/>
                </a:highlight>
                <a:latin typeface="Helvetica Neue"/>
                <a:ea typeface="Helvetica Neue"/>
                <a:cs typeface="Helvetica Neue"/>
                <a:sym typeface="Helvetica Neue"/>
              </a:rPr>
              <a:t>componentes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que hay dentro de una página.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Por medio del DOM podremos </a:t>
            </a:r>
            <a:r>
              <a:rPr b="1" i="0" lang="es-419" sz="2000" u="none" cap="none" strike="noStrike">
                <a:solidFill>
                  <a:schemeClr val="dk1"/>
                </a:solidFill>
                <a:highlight>
                  <a:srgbClr val="FFFFFF"/>
                </a:highlight>
                <a:latin typeface="Helvetica Neue"/>
                <a:ea typeface="Helvetica Neue"/>
                <a:cs typeface="Helvetica Neue"/>
                <a:sym typeface="Helvetica Neue"/>
              </a:rPr>
              <a:t>controlar al navegador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general y a los distintos elementos que se encuentran en la página.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42" name="Google Shape;442;p63"/>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DOM</a:t>
            </a:r>
            <a:endParaRPr b="0" i="1" sz="3600" u="none" cap="none" strike="noStrike">
              <a:solidFill>
                <a:srgbClr val="000000"/>
              </a:solidFill>
              <a:latin typeface="Anton"/>
              <a:ea typeface="Anton"/>
              <a:cs typeface="Anton"/>
              <a:sym typeface="Anton"/>
            </a:endParaRPr>
          </a:p>
        </p:txBody>
      </p:sp>
      <p:pic>
        <p:nvPicPr>
          <p:cNvPr id="443" name="Google Shape;443;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nvSpPr>
        <p:spPr>
          <a:xfrm>
            <a:off x="1738950" y="104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DOM COMO METÁFORA</a:t>
            </a:r>
            <a:endParaRPr b="0" i="1" sz="3600" u="none" cap="none" strike="noStrike">
              <a:solidFill>
                <a:srgbClr val="000000"/>
              </a:solidFill>
              <a:latin typeface="Anton"/>
              <a:ea typeface="Anton"/>
              <a:cs typeface="Anton"/>
              <a:sym typeface="Anton"/>
            </a:endParaRPr>
          </a:p>
        </p:txBody>
      </p:sp>
      <p:pic>
        <p:nvPicPr>
          <p:cNvPr id="449" name="Google Shape;449;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50" name="Google Shape;450;p64"/>
          <p:cNvPicPr preferRelativeResize="0"/>
          <p:nvPr/>
        </p:nvPicPr>
        <p:blipFill rotWithShape="1">
          <a:blip r:embed="rId4">
            <a:alphaModFix/>
          </a:blip>
          <a:srcRect b="0" l="0" r="0" t="0"/>
          <a:stretch/>
        </p:blipFill>
        <p:spPr>
          <a:xfrm>
            <a:off x="1800996" y="809362"/>
            <a:ext cx="5542026" cy="3524776"/>
          </a:xfrm>
          <a:prstGeom prst="rect">
            <a:avLst/>
          </a:prstGeom>
          <a:noFill/>
          <a:ln>
            <a:noFill/>
          </a:ln>
        </p:spPr>
      </p:pic>
      <p:sp>
        <p:nvSpPr>
          <p:cNvPr id="451" name="Google Shape;451;p64"/>
          <p:cNvSpPr txBox="1"/>
          <p:nvPr/>
        </p:nvSpPr>
        <p:spPr>
          <a:xfrm>
            <a:off x="852150" y="4505813"/>
            <a:ext cx="7439700" cy="5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rgbClr val="000000"/>
                </a:solidFill>
                <a:highlight>
                  <a:srgbClr val="E0FF00"/>
                </a:highlight>
                <a:latin typeface="Helvetica Neue"/>
                <a:ea typeface="Helvetica Neue"/>
                <a:cs typeface="Helvetica Neue"/>
                <a:sym typeface="Helvetica Neue"/>
              </a:rPr>
              <a:t>Ilustradora: </a:t>
            </a:r>
            <a:r>
              <a:rPr b="1" i="0" lang="es-419" sz="1400" u="sng" cap="none" strike="noStrike">
                <a:solidFill>
                  <a:srgbClr val="0097A7"/>
                </a:solidFill>
                <a:highlight>
                  <a:srgbClr val="E0FF00"/>
                </a:highlight>
                <a:latin typeface="Helvetica Neue"/>
                <a:ea typeface="Helvetica Neue"/>
                <a:cs typeface="Helvetica Neue"/>
                <a:sym typeface="Helvetica Neue"/>
                <a:hlinkClick r:id="rId5">
                  <a:extLst>
                    <a:ext uri="{A12FA001-AC4F-418D-AE19-62706E023703}">
                      <ahyp:hlinkClr val="tx"/>
                    </a:ext>
                  </a:extLst>
                </a:hlinkClick>
              </a:rPr>
              <a:t>Maggie Appleton</a:t>
            </a:r>
            <a:r>
              <a:rPr b="1" i="0" lang="es-419" sz="1400" u="none" cap="none" strike="noStrike">
                <a:solidFill>
                  <a:srgbClr val="000000"/>
                </a:solidFill>
                <a:highlight>
                  <a:srgbClr val="E0FF00"/>
                </a:highlight>
                <a:latin typeface="Helvetica Neue"/>
                <a:ea typeface="Helvetica Neue"/>
                <a:cs typeface="Helvetica Neue"/>
                <a:sym typeface="Helvetica Neue"/>
              </a:rPr>
              <a:t> @ Woman of React 2020</a:t>
            </a:r>
            <a:endParaRPr b="1" i="0" sz="1400" u="none" cap="none" strike="noStrike">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9"/>
          <p:cNvSpPr txBox="1"/>
          <p:nvPr/>
        </p:nvSpPr>
        <p:spPr>
          <a:xfrm>
            <a:off x="339321" y="291025"/>
            <a:ext cx="68760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ESTRATEGIA PARA LAS PREGUNTAS</a:t>
            </a:r>
            <a:endParaRPr b="0" i="1" sz="4000" u="none" cap="none" strike="noStrike">
              <a:solidFill>
                <a:srgbClr val="E0FF00"/>
              </a:solidFill>
              <a:latin typeface="Anton"/>
              <a:ea typeface="Anton"/>
              <a:cs typeface="Anton"/>
              <a:sym typeface="Anton"/>
            </a:endParaRPr>
          </a:p>
        </p:txBody>
      </p:sp>
      <p:pic>
        <p:nvPicPr>
          <p:cNvPr id="128" name="Google Shape;128;p29"/>
          <p:cNvPicPr preferRelativeResize="0"/>
          <p:nvPr/>
        </p:nvPicPr>
        <p:blipFill rotWithShape="1">
          <a:blip r:embed="rId4">
            <a:alphaModFix/>
          </a:blip>
          <a:srcRect b="0" l="0" r="0" t="0"/>
          <a:stretch/>
        </p:blipFill>
        <p:spPr>
          <a:xfrm>
            <a:off x="3228375" y="1670250"/>
            <a:ext cx="2687250" cy="268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5"/>
          <p:cNvSpPr/>
          <p:nvPr/>
        </p:nvSpPr>
        <p:spPr>
          <a:xfrm>
            <a:off x="80450" y="82715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7" name="Google Shape;457;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58" name="Google Shape;458;p65"/>
          <p:cNvPicPr preferRelativeResize="0"/>
          <p:nvPr/>
        </p:nvPicPr>
        <p:blipFill rotWithShape="1">
          <a:blip r:embed="rId4">
            <a:alphaModFix/>
          </a:blip>
          <a:srcRect b="0" l="0" r="0" t="0"/>
          <a:stretch/>
        </p:blipFill>
        <p:spPr>
          <a:xfrm>
            <a:off x="525038" y="898575"/>
            <a:ext cx="8254826" cy="4152825"/>
          </a:xfrm>
          <a:prstGeom prst="rect">
            <a:avLst/>
          </a:prstGeom>
          <a:noFill/>
          <a:ln cap="flat" cmpd="sng" w="9525">
            <a:solidFill>
              <a:srgbClr val="000000"/>
            </a:solidFill>
            <a:prstDash val="solid"/>
            <a:round/>
            <a:headEnd len="sm" w="sm" type="none"/>
            <a:tailEnd len="sm" w="sm" type="none"/>
          </a:ln>
        </p:spPr>
      </p:pic>
      <p:sp>
        <p:nvSpPr>
          <p:cNvPr id="459" name="Google Shape;459;p65"/>
          <p:cNvSpPr txBox="1"/>
          <p:nvPr/>
        </p:nvSpPr>
        <p:spPr>
          <a:xfrm>
            <a:off x="2544150" y="203800"/>
            <a:ext cx="4055700" cy="556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400"/>
              <a:buFont typeface="Arial"/>
              <a:buNone/>
            </a:pPr>
            <a:r>
              <a:rPr b="0" i="1" lang="es-419" sz="3400" u="none" cap="none" strike="noStrike">
                <a:solidFill>
                  <a:schemeClr val="dk1"/>
                </a:solidFill>
                <a:latin typeface="Anton"/>
                <a:ea typeface="Anton"/>
                <a:cs typeface="Anton"/>
                <a:sym typeface="Anton"/>
              </a:rPr>
              <a:t>JERARQUÍA </a:t>
            </a:r>
            <a:r>
              <a:rPr b="0" i="1" lang="es-419" sz="3400" u="none" cap="none" strike="noStrike">
                <a:solidFill>
                  <a:srgbClr val="000000"/>
                </a:solidFill>
                <a:latin typeface="Anton"/>
                <a:ea typeface="Anton"/>
                <a:cs typeface="Anton"/>
                <a:sym typeface="Anton"/>
              </a:rPr>
              <a:t>DEL DOM</a:t>
            </a:r>
            <a:endParaRPr b="1" i="0" sz="1200" u="none" cap="none" strike="noStrike">
              <a:solidFill>
                <a:srgbClr val="000000"/>
              </a:solidFill>
              <a:highlight>
                <a:srgbClr val="E0FF00"/>
              </a:highlight>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6"/>
          <p:cNvSpPr txBox="1"/>
          <p:nvPr/>
        </p:nvSpPr>
        <p:spPr>
          <a:xfrm>
            <a:off x="852150" y="4500275"/>
            <a:ext cx="7439700" cy="5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rgbClr val="000000"/>
                </a:solidFill>
                <a:latin typeface="Helvetica Neue"/>
                <a:ea typeface="Helvetica Neue"/>
                <a:cs typeface="Helvetica Neue"/>
                <a:sym typeface="Helvetica Neue"/>
              </a:rPr>
              <a:t>Fuente:</a:t>
            </a:r>
            <a:r>
              <a:rPr b="0" i="0" lang="es-419" sz="1400" u="none" cap="none" strike="noStrike">
                <a:solidFill>
                  <a:srgbClr val="000000"/>
                </a:solidFill>
                <a:latin typeface="Helvetica Neue Light"/>
                <a:ea typeface="Helvetica Neue Light"/>
                <a:cs typeface="Helvetica Neue Light"/>
                <a:sym typeface="Helvetica Neue Light"/>
              </a:rPr>
              <a:t> </a:t>
            </a:r>
            <a:r>
              <a:rPr b="0" i="0" lang="es-419" sz="1600" u="sng" cap="none" strike="noStrike">
                <a:solidFill>
                  <a:schemeClr val="hlink"/>
                </a:solidFill>
                <a:latin typeface="Helvetica Neue Light"/>
                <a:ea typeface="Helvetica Neue Light"/>
                <a:cs typeface="Helvetica Neue Light"/>
                <a:sym typeface="Helvetica Neue Light"/>
                <a:hlinkClick r:id="rId3"/>
              </a:rPr>
              <a:t>https://developer.mozilla.org/es/docs/Web/API</a:t>
            </a:r>
            <a:endParaRPr b="0" i="0" sz="2500" u="none" cap="none" strike="noStrike">
              <a:solidFill>
                <a:schemeClr val="dk1"/>
              </a:solidFill>
              <a:latin typeface="Helvetica Neue Light"/>
              <a:ea typeface="Helvetica Neue Light"/>
              <a:cs typeface="Helvetica Neue Light"/>
              <a:sym typeface="Helvetica Neue Light"/>
            </a:endParaRPr>
          </a:p>
        </p:txBody>
      </p:sp>
      <p:sp>
        <p:nvSpPr>
          <p:cNvPr id="465" name="Google Shape;465;p66"/>
          <p:cNvSpPr txBox="1"/>
          <p:nvPr/>
        </p:nvSpPr>
        <p:spPr>
          <a:xfrm>
            <a:off x="1738950" y="225375"/>
            <a:ext cx="5666100" cy="68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0" i="1" lang="es-419" sz="3400" u="none" cap="none" strike="noStrike">
                <a:solidFill>
                  <a:srgbClr val="000000"/>
                </a:solidFill>
                <a:latin typeface="Anton"/>
                <a:ea typeface="Anton"/>
                <a:cs typeface="Anton"/>
                <a:sym typeface="Anton"/>
              </a:rPr>
              <a:t>UN MUNDO DE API’S</a:t>
            </a:r>
            <a:endParaRPr b="0" i="1" sz="3400" u="none" cap="none" strike="noStrike">
              <a:solidFill>
                <a:srgbClr val="000000"/>
              </a:solidFill>
              <a:latin typeface="Anton"/>
              <a:ea typeface="Anton"/>
              <a:cs typeface="Anton"/>
              <a:sym typeface="Anton"/>
            </a:endParaRPr>
          </a:p>
        </p:txBody>
      </p:sp>
      <p:pic>
        <p:nvPicPr>
          <p:cNvPr id="466" name="Google Shape;466;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67" name="Google Shape;467;p66"/>
          <p:cNvSpPr txBox="1"/>
          <p:nvPr/>
        </p:nvSpPr>
        <p:spPr>
          <a:xfrm>
            <a:off x="368550" y="976225"/>
            <a:ext cx="8406900" cy="190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Siempre es recomendable </a:t>
            </a:r>
            <a:r>
              <a:rPr b="1" i="0" lang="es-419" sz="2000" u="none" cap="none" strike="noStrike">
                <a:solidFill>
                  <a:schemeClr val="dk1"/>
                </a:solidFill>
                <a:highlight>
                  <a:srgbClr val="FFFFFF"/>
                </a:highlight>
                <a:latin typeface="Helvetica Neue"/>
                <a:ea typeface="Helvetica Neue"/>
                <a:cs typeface="Helvetica Neue"/>
                <a:sym typeface="Helvetica Neue"/>
              </a:rPr>
              <a:t>avanzar con criterio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y ver qué funcionalidades usamos del </a:t>
            </a:r>
            <a:r>
              <a:rPr b="1" i="0" lang="es-419" sz="2000" u="none" cap="none" strike="noStrike">
                <a:solidFill>
                  <a:schemeClr val="dk1"/>
                </a:solidFill>
                <a:highlight>
                  <a:srgbClr val="FFFFFF"/>
                </a:highlight>
                <a:latin typeface="Helvetica Neue"/>
                <a:ea typeface="Helvetica Neue"/>
                <a:cs typeface="Helvetica Neue"/>
                <a:sym typeface="Helvetica Neue"/>
              </a:rPr>
              <a:t>Navegador</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ya que hay centenas de API’s, pero: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13716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No todas están listas para </a:t>
            </a:r>
            <a:r>
              <a:rPr b="1" i="0" lang="es-419" sz="2000" u="none" cap="none" strike="noStrike">
                <a:solidFill>
                  <a:schemeClr val="dk1"/>
                </a:solidFill>
                <a:highlight>
                  <a:srgbClr val="FFFFFF"/>
                </a:highlight>
                <a:latin typeface="Helvetica Neue"/>
                <a:ea typeface="Helvetica Neue"/>
                <a:cs typeface="Helvetica Neue"/>
                <a:sym typeface="Helvetica Neue"/>
              </a:rPr>
              <a:t>producción.</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1371600" marR="0" rtl="0" algn="l">
              <a:lnSpc>
                <a:spcPct val="115000"/>
              </a:lnSpc>
              <a:spcBef>
                <a:spcPts val="0"/>
              </a:spcBef>
              <a:spcAft>
                <a:spcPts val="0"/>
              </a:spcAft>
              <a:buClr>
                <a:srgbClr val="3CEFAB"/>
              </a:buClr>
              <a:buSzPts val="2000"/>
              <a:buFont typeface="Helvetica Neue Light"/>
              <a:buChar char="●"/>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No todas tienen soporte en todos los navegadores.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grpSp>
        <p:nvGrpSpPr>
          <p:cNvPr id="468" name="Google Shape;468;p66"/>
          <p:cNvGrpSpPr/>
          <p:nvPr/>
        </p:nvGrpSpPr>
        <p:grpSpPr>
          <a:xfrm>
            <a:off x="1738950" y="2946875"/>
            <a:ext cx="5666100" cy="1221400"/>
            <a:chOff x="1738950" y="2812575"/>
            <a:chExt cx="5666100" cy="1221400"/>
          </a:xfrm>
        </p:grpSpPr>
        <p:pic>
          <p:nvPicPr>
            <p:cNvPr id="469" name="Google Shape;469;p66"/>
            <p:cNvPicPr preferRelativeResize="0"/>
            <p:nvPr/>
          </p:nvPicPr>
          <p:blipFill rotWithShape="1">
            <a:blip r:embed="rId5">
              <a:alphaModFix/>
            </a:blip>
            <a:srcRect b="0" l="0" r="0" t="39087"/>
            <a:stretch/>
          </p:blipFill>
          <p:spPr>
            <a:xfrm>
              <a:off x="1738950" y="2812575"/>
              <a:ext cx="5666100" cy="527100"/>
            </a:xfrm>
            <a:prstGeom prst="rect">
              <a:avLst/>
            </a:prstGeom>
            <a:noFill/>
            <a:ln>
              <a:noFill/>
            </a:ln>
          </p:spPr>
        </p:pic>
        <p:pic>
          <p:nvPicPr>
            <p:cNvPr id="470" name="Google Shape;470;p66"/>
            <p:cNvPicPr preferRelativeResize="0"/>
            <p:nvPr/>
          </p:nvPicPr>
          <p:blipFill rotWithShape="1">
            <a:blip r:embed="rId6">
              <a:alphaModFix/>
            </a:blip>
            <a:srcRect b="0" l="0" r="0" t="0"/>
            <a:stretch/>
          </p:blipFill>
          <p:spPr>
            <a:xfrm>
              <a:off x="1792950" y="3446175"/>
              <a:ext cx="5551477" cy="5878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7"/>
          <p:cNvSpPr txBox="1"/>
          <p:nvPr/>
        </p:nvSpPr>
        <p:spPr>
          <a:xfrm>
            <a:off x="852150" y="4370525"/>
            <a:ext cx="7439700" cy="5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s-419" sz="1400" u="none" cap="none" strike="noStrike">
                <a:solidFill>
                  <a:srgbClr val="000000"/>
                </a:solidFill>
                <a:latin typeface="Helvetica Neue"/>
                <a:ea typeface="Helvetica Neue"/>
                <a:cs typeface="Helvetica Neue"/>
                <a:sym typeface="Helvetica Neue"/>
              </a:rPr>
              <a:t>Fuente:</a:t>
            </a:r>
            <a:r>
              <a:rPr b="0" i="0" lang="es-419" sz="1400" u="none" cap="none" strike="noStrike">
                <a:solidFill>
                  <a:srgbClr val="000000"/>
                </a:solidFill>
                <a:latin typeface="Helvetica Neue Light"/>
                <a:ea typeface="Helvetica Neue Light"/>
                <a:cs typeface="Helvetica Neue Light"/>
                <a:sym typeface="Helvetica Neue Light"/>
              </a:rPr>
              <a:t> </a:t>
            </a:r>
            <a:r>
              <a:rPr b="0" i="0" lang="es-419" sz="1400" u="sng" cap="none" strike="noStrike">
                <a:solidFill>
                  <a:schemeClr val="hlink"/>
                </a:solidFill>
                <a:latin typeface="Helvetica Neue Light"/>
                <a:ea typeface="Helvetica Neue Light"/>
                <a:cs typeface="Helvetica Neue Light"/>
                <a:sym typeface="Helvetica Neue Light"/>
                <a:hlinkClick r:id="rId3"/>
              </a:rPr>
              <a:t>https://developer.mozilla.org/es/docs/Web/API</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476" name="Google Shape;476;p6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77" name="Google Shape;477;p67"/>
          <p:cNvSpPr txBox="1"/>
          <p:nvPr/>
        </p:nvSpPr>
        <p:spPr>
          <a:xfrm>
            <a:off x="7961675" y="3184675"/>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7"/>
          <p:cNvSpPr txBox="1"/>
          <p:nvPr/>
        </p:nvSpPr>
        <p:spPr>
          <a:xfrm>
            <a:off x="455700" y="1233900"/>
            <a:ext cx="3888000" cy="267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Todo depende del </a:t>
            </a:r>
            <a:r>
              <a:rPr b="1" i="0" lang="es-419" sz="2000" u="none" cap="none" strike="noStrike">
                <a:solidFill>
                  <a:schemeClr val="dk1"/>
                </a:solidFill>
                <a:highlight>
                  <a:srgbClr val="FFFFFF"/>
                </a:highlight>
                <a:latin typeface="Helvetica Neue"/>
                <a:ea typeface="Helvetica Neue"/>
                <a:cs typeface="Helvetica Neue"/>
                <a:sym typeface="Helvetica Neue"/>
              </a:rPr>
              <a:t>contexto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del trabajo y el </a:t>
            </a:r>
            <a:r>
              <a:rPr b="1" i="0" lang="es-419" sz="2000" u="none" cap="none" strike="noStrike">
                <a:solidFill>
                  <a:schemeClr val="dk1"/>
                </a:solidFill>
                <a:highlight>
                  <a:srgbClr val="FFFFFF"/>
                </a:highlight>
                <a:latin typeface="Helvetica Neue"/>
                <a:ea typeface="Helvetica Neue"/>
                <a:cs typeface="Helvetica Neue"/>
                <a:sym typeface="Helvetica Neue"/>
              </a:rPr>
              <a:t>target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 usuarios / plataformas.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Puedo emocionarme para luego enterarme que algunos usuarios no pueden utilizar la experiencia.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79" name="Google Shape;479;p67"/>
          <p:cNvPicPr preferRelativeResize="0"/>
          <p:nvPr/>
        </p:nvPicPr>
        <p:blipFill rotWithShape="1">
          <a:blip r:embed="rId5">
            <a:alphaModFix/>
          </a:blip>
          <a:srcRect b="0" l="0" r="0" t="0"/>
          <a:stretch/>
        </p:blipFill>
        <p:spPr>
          <a:xfrm>
            <a:off x="4807300" y="1560812"/>
            <a:ext cx="4014298" cy="2021867"/>
          </a:xfrm>
          <a:prstGeom prst="rect">
            <a:avLst/>
          </a:prstGeom>
          <a:noFill/>
          <a:ln>
            <a:noFill/>
          </a:ln>
        </p:spPr>
      </p:pic>
      <p:sp>
        <p:nvSpPr>
          <p:cNvPr id="480" name="Google Shape;480;p67"/>
          <p:cNvSpPr/>
          <p:nvPr/>
        </p:nvSpPr>
        <p:spPr>
          <a:xfrm>
            <a:off x="5692600" y="1165400"/>
            <a:ext cx="481800" cy="18939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7"/>
          <p:cNvSpPr txBox="1"/>
          <p:nvPr/>
        </p:nvSpPr>
        <p:spPr>
          <a:xfrm>
            <a:off x="1738950" y="216575"/>
            <a:ext cx="5666100" cy="77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UN MUNDO DE API’S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85" name="Shape 485"/>
        <p:cNvGrpSpPr/>
        <p:nvPr/>
      </p:nvGrpSpPr>
      <p:grpSpPr>
        <a:xfrm>
          <a:off x="0" y="0"/>
          <a:ext cx="0" cy="0"/>
          <a:chOff x="0" y="0"/>
          <a:chExt cx="0" cy="0"/>
        </a:xfrm>
      </p:grpSpPr>
      <p:sp>
        <p:nvSpPr>
          <p:cNvPr id="486" name="Google Shape;486;p68"/>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CSS</a:t>
            </a:r>
            <a:endParaRPr b="0" i="1" sz="3600" u="none" cap="none" strike="noStrike">
              <a:solidFill>
                <a:srgbClr val="000000"/>
              </a:solidFill>
              <a:latin typeface="Anton"/>
              <a:ea typeface="Anton"/>
              <a:cs typeface="Anton"/>
              <a:sym typeface="Anton"/>
            </a:endParaRPr>
          </a:p>
        </p:txBody>
      </p:sp>
      <p:pic>
        <p:nvPicPr>
          <p:cNvPr id="487" name="Google Shape;487;p68"/>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9"/>
          <p:cNvSpPr txBox="1"/>
          <p:nvPr/>
        </p:nvSpPr>
        <p:spPr>
          <a:xfrm>
            <a:off x="4572000" y="1329500"/>
            <a:ext cx="4514400" cy="276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CSS (cascading style sheets - hojas de estilo en cascada) es un lenguaje de diseño gráfico con el cual podremos </a:t>
            </a:r>
            <a:r>
              <a:rPr b="1" i="0" lang="es-419" sz="2000" u="none" cap="none" strike="noStrike">
                <a:solidFill>
                  <a:schemeClr val="dk1"/>
                </a:solidFill>
                <a:highlight>
                  <a:srgbClr val="FFFFFF"/>
                </a:highlight>
                <a:latin typeface="Helvetica Neue"/>
                <a:ea typeface="Helvetica Neue"/>
                <a:cs typeface="Helvetica Neue"/>
                <a:sym typeface="Helvetica Neue"/>
              </a:rPr>
              <a:t>dar estilos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(diseño, colores, márgenes) a nuestras webs desarrolladas con HTML. </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Veremos la sintaxis básica de CSS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493" name="Google Shape;493;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4" name="Google Shape;494;p69"/>
          <p:cNvPicPr preferRelativeResize="0"/>
          <p:nvPr/>
        </p:nvPicPr>
        <p:blipFill rotWithShape="1">
          <a:blip r:embed="rId4">
            <a:alphaModFix/>
          </a:blip>
          <a:srcRect b="0" l="0" r="0" t="0"/>
          <a:stretch/>
        </p:blipFill>
        <p:spPr>
          <a:xfrm>
            <a:off x="140000" y="957050"/>
            <a:ext cx="4324801" cy="3229401"/>
          </a:xfrm>
          <a:prstGeom prst="rect">
            <a:avLst/>
          </a:prstGeom>
          <a:noFill/>
          <a:ln>
            <a:noFill/>
          </a:ln>
        </p:spPr>
      </p:pic>
      <p:sp>
        <p:nvSpPr>
          <p:cNvPr id="495" name="Google Shape;495;p69"/>
          <p:cNvSpPr txBox="1"/>
          <p:nvPr/>
        </p:nvSpPr>
        <p:spPr>
          <a:xfrm>
            <a:off x="490100" y="4090100"/>
            <a:ext cx="11865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s-419" sz="1600" u="none" cap="none" strike="noStrike">
                <a:solidFill>
                  <a:schemeClr val="dk1"/>
                </a:solidFill>
                <a:highlight>
                  <a:srgbClr val="E0FF00"/>
                </a:highlight>
                <a:latin typeface="Helvetica Neue"/>
                <a:ea typeface="Helvetica Neue"/>
                <a:cs typeface="Helvetica Neue"/>
                <a:sym typeface="Helvetica Neue"/>
              </a:rPr>
              <a:t>Con CSS.</a:t>
            </a:r>
            <a:r>
              <a:rPr b="1" i="0" lang="es-419" sz="1600" u="none" cap="none" strike="noStrike">
                <a:solidFill>
                  <a:schemeClr val="dk1"/>
                </a:solidFill>
                <a:highlight>
                  <a:schemeClr val="lt1"/>
                </a:highlight>
                <a:latin typeface="Helvetica Neue"/>
                <a:ea typeface="Helvetica Neue"/>
                <a:cs typeface="Helvetica Neue"/>
                <a:sym typeface="Helvetica Neue"/>
              </a:rPr>
              <a:t>	</a:t>
            </a:r>
            <a:r>
              <a:rPr b="0" i="1" lang="es-419" sz="1600" u="none" cap="none" strike="noStrike">
                <a:solidFill>
                  <a:schemeClr val="dk1"/>
                </a:solidFill>
                <a:highlight>
                  <a:schemeClr val="lt1"/>
                </a:highlight>
                <a:latin typeface="Helvetica Neue Light"/>
                <a:ea typeface="Helvetica Neue Light"/>
                <a:cs typeface="Helvetica Neue Light"/>
                <a:sym typeface="Helvetica Neue Light"/>
              </a:rPr>
              <a:t>			</a:t>
            </a:r>
            <a:endParaRPr b="0" i="1" sz="1000" u="none" cap="none" strike="noStrike">
              <a:solidFill>
                <a:srgbClr val="000000"/>
              </a:solidFill>
              <a:latin typeface="Helvetica Neue Light"/>
              <a:ea typeface="Helvetica Neue Light"/>
              <a:cs typeface="Helvetica Neue Light"/>
              <a:sym typeface="Helvetica Neue Light"/>
            </a:endParaRPr>
          </a:p>
        </p:txBody>
      </p:sp>
      <p:sp>
        <p:nvSpPr>
          <p:cNvPr id="496" name="Google Shape;496;p69"/>
          <p:cNvSpPr txBox="1"/>
          <p:nvPr/>
        </p:nvSpPr>
        <p:spPr>
          <a:xfrm>
            <a:off x="2761725" y="4090100"/>
            <a:ext cx="1109100" cy="37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s-419" sz="1600" u="none" cap="none" strike="noStrike">
                <a:solidFill>
                  <a:schemeClr val="dk1"/>
                </a:solidFill>
                <a:highlight>
                  <a:srgbClr val="E0FF00"/>
                </a:highlight>
                <a:latin typeface="Helvetica Neue"/>
                <a:ea typeface="Helvetica Neue"/>
                <a:cs typeface="Helvetica Neue"/>
                <a:sym typeface="Helvetica Neue"/>
              </a:rPr>
              <a:t>Sin CSS.</a:t>
            </a:r>
            <a:endParaRPr b="1" i="0" sz="1400" u="none" cap="none" strike="noStrike">
              <a:solidFill>
                <a:srgbClr val="000000"/>
              </a:solidFill>
              <a:highlight>
                <a:srgbClr val="E0FF00"/>
              </a:highlight>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0"/>
          <p:cNvSpPr txBox="1"/>
          <p:nvPr/>
        </p:nvSpPr>
        <p:spPr>
          <a:xfrm>
            <a:off x="447300" y="1458775"/>
            <a:ext cx="8249400" cy="3348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Para incluir una hoja de estilo en nuestro documento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HTML podemos utilizar el elemento</a:t>
            </a:r>
            <a:r>
              <a:rPr b="0" i="0" lang="es-419" sz="2000" u="none" cap="none" strike="noStrike">
                <a:solidFill>
                  <a:schemeClr val="dk1"/>
                </a:solidFill>
                <a:highlight>
                  <a:srgbClr val="FFFFFF"/>
                </a:highlight>
                <a:latin typeface="Didact Gothic"/>
                <a:ea typeface="Didact Gothic"/>
                <a:cs typeface="Didact Gothic"/>
                <a:sym typeface="Didact Gothic"/>
              </a:rPr>
              <a:t> </a:t>
            </a:r>
            <a:r>
              <a:rPr b="0" i="1" lang="es-419" sz="2000" u="none" cap="none" strike="noStrike">
                <a:solidFill>
                  <a:schemeClr val="dk1"/>
                </a:solidFill>
                <a:highlight>
                  <a:srgbClr val="E0FF00"/>
                </a:highlight>
                <a:latin typeface="Courier New"/>
                <a:ea typeface="Courier New"/>
                <a:cs typeface="Courier New"/>
                <a:sym typeface="Courier New"/>
              </a:rPr>
              <a:t>&lt;link&gt;</a:t>
            </a:r>
            <a:r>
              <a:rPr b="0" i="0" lang="es-419" sz="2000" u="none" cap="none" strike="noStrike">
                <a:solidFill>
                  <a:schemeClr val="dk1"/>
                </a:solidFill>
                <a:highlight>
                  <a:srgbClr val="FFFFFF"/>
                </a:highlight>
                <a:latin typeface="Didact Gothic"/>
                <a:ea typeface="Didact Gothic"/>
                <a:cs typeface="Didact Gothic"/>
                <a:sym typeface="Didact Gothic"/>
              </a:rPr>
              <a:t>. </a:t>
            </a:r>
            <a:endParaRPr b="0" i="0" sz="2000" u="none" cap="none" strike="noStrike">
              <a:solidFill>
                <a:schemeClr val="dk1"/>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Dentro del archivo CSS externo incluiremos las sentencias correspondientes, como lo hacemos con un archivo css en línea.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Por ejemplo: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502" name="Google Shape;502;p70"/>
          <p:cNvSpPr txBox="1"/>
          <p:nvPr/>
        </p:nvSpPr>
        <p:spPr>
          <a:xfrm>
            <a:off x="1157100" y="389100"/>
            <a:ext cx="6829800" cy="73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INCLUIR HOJA DE ESTILO EN HTML</a:t>
            </a:r>
            <a:endParaRPr b="0" i="1" sz="3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503" name="Google Shape;503;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04" name="Google Shape;504;p70"/>
          <p:cNvPicPr preferRelativeResize="0"/>
          <p:nvPr/>
        </p:nvPicPr>
        <p:blipFill rotWithShape="1">
          <a:blip r:embed="rId4">
            <a:alphaModFix/>
          </a:blip>
          <a:srcRect b="-54130" l="1826" r="0" t="-49826"/>
          <a:stretch/>
        </p:blipFill>
        <p:spPr>
          <a:xfrm>
            <a:off x="2399664" y="3497876"/>
            <a:ext cx="4344660" cy="989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1"/>
          <p:cNvSpPr txBox="1"/>
          <p:nvPr/>
        </p:nvSpPr>
        <p:spPr>
          <a:xfrm>
            <a:off x="624600" y="1169175"/>
            <a:ext cx="7894800" cy="125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Podemos seleccionar uno o más elementos html a través de su </a:t>
            </a:r>
            <a:r>
              <a:rPr b="1" i="0" lang="es-419" sz="2000" u="none" cap="none" strike="noStrike">
                <a:solidFill>
                  <a:schemeClr val="dk1"/>
                </a:solidFill>
                <a:highlight>
                  <a:srgbClr val="FFFFFF"/>
                </a:highlight>
                <a:latin typeface="Helvetica Neue"/>
                <a:ea typeface="Helvetica Neue"/>
                <a:cs typeface="Helvetica Neue"/>
                <a:sym typeface="Helvetica Neue"/>
              </a:rPr>
              <a:t>clase</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o su </a:t>
            </a:r>
            <a:r>
              <a:rPr b="1" i="0" lang="es-419" sz="2000" u="none" cap="none" strike="noStrike">
                <a:solidFill>
                  <a:schemeClr val="dk1"/>
                </a:solidFill>
                <a:highlight>
                  <a:srgbClr val="FFFFFF"/>
                </a:highlight>
                <a:latin typeface="Helvetica Neue"/>
                <a:ea typeface="Helvetica Neue"/>
                <a:cs typeface="Helvetica Neue"/>
                <a:sym typeface="Helvetica Neue"/>
              </a:rPr>
              <a:t>atributo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a:t>
            </a:r>
            <a:r>
              <a:rPr b="1" i="0" lang="es-419" sz="2000" u="none" cap="none" strike="noStrike">
                <a:solidFill>
                  <a:schemeClr val="dk1"/>
                </a:solidFill>
                <a:highlight>
                  <a:schemeClr val="lt1"/>
                </a:highlight>
                <a:latin typeface="Helvetica Neue"/>
                <a:ea typeface="Helvetica Neue"/>
                <a:cs typeface="Helvetica Neue"/>
                <a:sym typeface="Helvetica Neue"/>
              </a:rPr>
              <a:t>“</a:t>
            </a:r>
            <a:r>
              <a:rPr b="1" i="0" lang="es-419" sz="2000" u="none" cap="none" strike="noStrike">
                <a:solidFill>
                  <a:schemeClr val="dk1"/>
                </a:solidFill>
                <a:highlight>
                  <a:srgbClr val="FFFFFF"/>
                </a:highlight>
                <a:latin typeface="Helvetica Neue"/>
                <a:ea typeface="Helvetica Neue"/>
                <a:cs typeface="Helvetica Neue"/>
                <a:sym typeface="Helvetica Neue"/>
              </a:rPr>
              <a:t>id”</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en CSS. O todos los elementos de un </a:t>
            </a:r>
            <a:r>
              <a:rPr b="1" i="0" lang="es-419" sz="2000" u="none" cap="none" strike="noStrike">
                <a:solidFill>
                  <a:schemeClr val="dk1"/>
                </a:solidFill>
                <a:highlight>
                  <a:srgbClr val="FFFFFF"/>
                </a:highlight>
                <a:latin typeface="Helvetica Neue"/>
                <a:ea typeface="Helvetica Neue"/>
                <a:cs typeface="Helvetica Neue"/>
                <a:sym typeface="Helvetica Neue"/>
              </a:rPr>
              <a:t>tipo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Modos básicos de “</a:t>
            </a:r>
            <a:r>
              <a:rPr b="1" i="0" lang="es-419" sz="2000" u="none" cap="none" strike="noStrike">
                <a:solidFill>
                  <a:schemeClr val="dk1"/>
                </a:solidFill>
                <a:highlight>
                  <a:srgbClr val="FFFFFF"/>
                </a:highlight>
                <a:latin typeface="Helvetica Neue"/>
                <a:ea typeface="Helvetica Neue"/>
                <a:cs typeface="Helvetica Neue"/>
                <a:sym typeface="Helvetica Neue"/>
              </a:rPr>
              <a:t>seleccionar/capturar</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elementos por su:</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510" name="Google Shape;510;p71"/>
          <p:cNvSpPr txBox="1"/>
          <p:nvPr/>
        </p:nvSpPr>
        <p:spPr>
          <a:xfrm>
            <a:off x="1658400" y="321600"/>
            <a:ext cx="5666100" cy="75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CLASES CSS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511" name="Google Shape;511;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12" name="Google Shape;512;p71"/>
          <p:cNvGraphicFramePr/>
          <p:nvPr/>
        </p:nvGraphicFramePr>
        <p:xfrm>
          <a:off x="656100" y="2636150"/>
          <a:ext cx="3000000" cy="3000000"/>
        </p:xfrm>
        <a:graphic>
          <a:graphicData uri="http://schemas.openxmlformats.org/drawingml/2006/table">
            <a:tbl>
              <a:tblPr>
                <a:noFill/>
                <a:tableStyleId>{C85AF181-8667-467E-B7EC-78522FA9D6A1}</a:tableStyleId>
              </a:tblPr>
              <a:tblGrid>
                <a:gridCol w="3607900"/>
                <a:gridCol w="4062800"/>
              </a:tblGrid>
              <a:tr h="437675">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Tipo de elemento (div, ul, li, nav, input)</a:t>
                      </a:r>
                      <a:endParaRPr sz="15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div { background: lightgray; }</a:t>
                      </a:r>
                      <a:endParaRPr sz="1500" u="none" cap="none" strike="noStrike">
                        <a:latin typeface="Helvetica Neue"/>
                        <a:ea typeface="Helvetica Neue"/>
                        <a:cs typeface="Helvetica Neue"/>
                        <a:sym typeface="Helvetica Neue"/>
                      </a:endParaRPr>
                    </a:p>
                  </a:txBody>
                  <a:tcPr marT="91425" marB="91425" marR="91425" marL="91425"/>
                </a:tc>
              </a:tr>
              <a:tr h="460075">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ID (usando # adelante)</a:t>
                      </a:r>
                      <a:endParaRPr sz="15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#nombre { background: coral; }</a:t>
                      </a:r>
                      <a:endParaRPr sz="1500" u="none" cap="none" strike="noStrike">
                        <a:latin typeface="Helvetica Neue"/>
                        <a:ea typeface="Helvetica Neue"/>
                        <a:cs typeface="Helvetica Neue"/>
                        <a:sym typeface="Helvetica Neue"/>
                      </a:endParaRPr>
                    </a:p>
                  </a:txBody>
                  <a:tcPr marT="91425" marB="91425" marR="91425" marL="91425"/>
                </a:tc>
              </a:tr>
              <a:tr h="460075">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Clase (usando punto inicial)</a:t>
                      </a:r>
                      <a:endParaRPr sz="15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s-419" sz="1500" u="none" cap="none" strike="noStrike">
                          <a:latin typeface="Helvetica Neue"/>
                          <a:ea typeface="Helvetica Neue"/>
                          <a:cs typeface="Helvetica Neue"/>
                          <a:sym typeface="Helvetica Neue"/>
                        </a:rPr>
                        <a:t>.apellido</a:t>
                      </a:r>
                      <a:endParaRPr sz="1500" u="none" cap="none" strike="noStrike">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18" name="Google Shape;518;p72"/>
          <p:cNvPicPr preferRelativeResize="0"/>
          <p:nvPr/>
        </p:nvPicPr>
        <p:blipFill rotWithShape="1">
          <a:blip r:embed="rId4">
            <a:alphaModFix/>
          </a:blip>
          <a:srcRect b="0" l="0" r="0" t="0"/>
          <a:stretch/>
        </p:blipFill>
        <p:spPr>
          <a:xfrm>
            <a:off x="2020238" y="1462350"/>
            <a:ext cx="6493624" cy="2218775"/>
          </a:xfrm>
          <a:prstGeom prst="rect">
            <a:avLst/>
          </a:prstGeom>
          <a:noFill/>
          <a:ln>
            <a:noFill/>
          </a:ln>
        </p:spPr>
      </p:pic>
      <p:sp>
        <p:nvSpPr>
          <p:cNvPr id="519" name="Google Shape;519;p72"/>
          <p:cNvSpPr txBox="1"/>
          <p:nvPr/>
        </p:nvSpPr>
        <p:spPr>
          <a:xfrm>
            <a:off x="857000" y="2736075"/>
            <a:ext cx="1087800" cy="5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419" sz="2400" u="none" cap="none" strike="noStrike">
                <a:solidFill>
                  <a:srgbClr val="000000"/>
                </a:solidFill>
                <a:latin typeface="Helvetica Neue"/>
                <a:ea typeface="Helvetica Neue"/>
                <a:cs typeface="Helvetica Neue"/>
                <a:sym typeface="Helvetica Neue"/>
              </a:rPr>
              <a:t>Clase</a:t>
            </a:r>
            <a:endParaRPr b="1" i="0" sz="2400" u="none" cap="none" strike="noStrike">
              <a:solidFill>
                <a:srgbClr val="000000"/>
              </a:solidFill>
              <a:latin typeface="Helvetica Neue"/>
              <a:ea typeface="Helvetica Neue"/>
              <a:cs typeface="Helvetica Neue"/>
              <a:sym typeface="Helvetica Neue"/>
            </a:endParaRPr>
          </a:p>
        </p:txBody>
      </p:sp>
      <p:sp>
        <p:nvSpPr>
          <p:cNvPr id="520" name="Google Shape;520;p72"/>
          <p:cNvSpPr txBox="1"/>
          <p:nvPr/>
        </p:nvSpPr>
        <p:spPr>
          <a:xfrm>
            <a:off x="367625" y="1795175"/>
            <a:ext cx="1594500" cy="5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419" sz="2400" u="none" cap="none" strike="noStrike">
                <a:solidFill>
                  <a:srgbClr val="000000"/>
                </a:solidFill>
                <a:latin typeface="Helvetica Neue"/>
                <a:ea typeface="Helvetica Neue"/>
                <a:cs typeface="Helvetica Neue"/>
                <a:sym typeface="Helvetica Neue"/>
              </a:rPr>
              <a:t>Elemento</a:t>
            </a:r>
            <a:endParaRPr b="1" i="0" sz="2400" u="none" cap="none" strike="noStrike">
              <a:solidFill>
                <a:srgbClr val="000000"/>
              </a:solidFill>
              <a:latin typeface="Helvetica Neue"/>
              <a:ea typeface="Helvetica Neue"/>
              <a:cs typeface="Helvetica Neue"/>
              <a:sym typeface="Helvetica Neue"/>
            </a:endParaRPr>
          </a:p>
        </p:txBody>
      </p:sp>
      <p:sp>
        <p:nvSpPr>
          <p:cNvPr id="521" name="Google Shape;521;p72"/>
          <p:cNvSpPr txBox="1"/>
          <p:nvPr/>
        </p:nvSpPr>
        <p:spPr>
          <a:xfrm>
            <a:off x="1354800" y="2303238"/>
            <a:ext cx="1087800" cy="53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s-419" sz="2400" u="none" cap="none" strike="noStrike">
                <a:solidFill>
                  <a:srgbClr val="000000"/>
                </a:solidFill>
                <a:latin typeface="Helvetica Neue"/>
                <a:ea typeface="Helvetica Neue"/>
                <a:cs typeface="Helvetica Neue"/>
                <a:sym typeface="Helvetica Neue"/>
              </a:rPr>
              <a:t>Id</a:t>
            </a:r>
            <a:endParaRPr b="1" i="0" sz="2400" u="none" cap="none" strike="noStrike">
              <a:solidFill>
                <a:srgbClr val="000000"/>
              </a:solidFill>
              <a:latin typeface="Helvetica Neue"/>
              <a:ea typeface="Helvetica Neue"/>
              <a:cs typeface="Helvetica Neue"/>
              <a:sym typeface="Helvetica Neue"/>
            </a:endParaRPr>
          </a:p>
        </p:txBody>
      </p:sp>
      <p:sp>
        <p:nvSpPr>
          <p:cNvPr id="522" name="Google Shape;522;p72"/>
          <p:cNvSpPr txBox="1"/>
          <p:nvPr/>
        </p:nvSpPr>
        <p:spPr>
          <a:xfrm>
            <a:off x="1671825" y="4021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CLASES CSS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8" name="Google Shape;528;p73"/>
          <p:cNvSpPr txBox="1"/>
          <p:nvPr/>
        </p:nvSpPr>
        <p:spPr>
          <a:xfrm>
            <a:off x="985725" y="1630250"/>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73"/>
          <p:cNvSpPr txBox="1"/>
          <p:nvPr/>
        </p:nvSpPr>
        <p:spPr>
          <a:xfrm>
            <a:off x="1807175" y="1883000"/>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Helvetica Neue"/>
              <a:ea typeface="Helvetica Neue"/>
              <a:cs typeface="Helvetica Neue"/>
              <a:sym typeface="Helvetica Neue"/>
            </a:endParaRPr>
          </a:p>
        </p:txBody>
      </p:sp>
      <p:sp>
        <p:nvSpPr>
          <p:cNvPr id="530" name="Google Shape;530;p73"/>
          <p:cNvSpPr txBox="1"/>
          <p:nvPr/>
        </p:nvSpPr>
        <p:spPr>
          <a:xfrm>
            <a:off x="1073300" y="1184800"/>
            <a:ext cx="2383500" cy="55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419" sz="2800" u="none" cap="none" strike="noStrike">
                <a:solidFill>
                  <a:srgbClr val="000000"/>
                </a:solidFill>
                <a:latin typeface="Helvetica Neue Light"/>
                <a:ea typeface="Helvetica Neue Light"/>
                <a:cs typeface="Helvetica Neue Light"/>
                <a:sym typeface="Helvetica Neue Light"/>
              </a:rPr>
              <a:t>Error clásico:</a:t>
            </a:r>
            <a:endParaRPr b="0" i="0" sz="2800" u="none" cap="none" strike="noStrike">
              <a:solidFill>
                <a:srgbClr val="000000"/>
              </a:solidFill>
              <a:latin typeface="Helvetica Neue Light"/>
              <a:ea typeface="Helvetica Neue Light"/>
              <a:cs typeface="Helvetica Neue Light"/>
              <a:sym typeface="Helvetica Neue Light"/>
            </a:endParaRPr>
          </a:p>
        </p:txBody>
      </p:sp>
      <p:sp>
        <p:nvSpPr>
          <p:cNvPr id="531" name="Google Shape;531;p73"/>
          <p:cNvSpPr txBox="1"/>
          <p:nvPr/>
        </p:nvSpPr>
        <p:spPr>
          <a:xfrm>
            <a:off x="1073300" y="1883000"/>
            <a:ext cx="7337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s-419" sz="2500" u="none" cap="none" strike="noStrike">
                <a:solidFill>
                  <a:srgbClr val="000000"/>
                </a:solidFill>
                <a:highlight>
                  <a:srgbClr val="E0FF00"/>
                </a:highlight>
                <a:latin typeface="Helvetica Neue Light"/>
                <a:ea typeface="Helvetica Neue Light"/>
                <a:cs typeface="Helvetica Neue Light"/>
                <a:sym typeface="Helvetica Neue Light"/>
              </a:rPr>
              <a:t>Los # y los puntos “.” de los selectores se usan en la hoja de estilos, no en el elemento</a:t>
            </a:r>
            <a:endParaRPr b="0" i="0" sz="2500" u="none" cap="none" strike="noStrike">
              <a:solidFill>
                <a:srgbClr val="000000"/>
              </a:solidFill>
              <a:highlight>
                <a:srgbClr val="E0FF00"/>
              </a:highlight>
              <a:latin typeface="Helvetica Neue Light"/>
              <a:ea typeface="Helvetica Neue Light"/>
              <a:cs typeface="Helvetica Neue Light"/>
              <a:sym typeface="Helvetica Neue Light"/>
            </a:endParaRPr>
          </a:p>
        </p:txBody>
      </p:sp>
      <p:pic>
        <p:nvPicPr>
          <p:cNvPr id="532" name="Google Shape;532;p73"/>
          <p:cNvPicPr preferRelativeResize="0"/>
          <p:nvPr/>
        </p:nvPicPr>
        <p:blipFill rotWithShape="1">
          <a:blip r:embed="rId4">
            <a:alphaModFix/>
          </a:blip>
          <a:srcRect b="0" l="0" r="0" t="0"/>
          <a:stretch/>
        </p:blipFill>
        <p:spPr>
          <a:xfrm>
            <a:off x="2352100" y="2981850"/>
            <a:ext cx="4439801" cy="1450725"/>
          </a:xfrm>
          <a:prstGeom prst="rect">
            <a:avLst/>
          </a:prstGeom>
          <a:noFill/>
          <a:ln>
            <a:noFill/>
          </a:ln>
        </p:spPr>
      </p:pic>
      <p:sp>
        <p:nvSpPr>
          <p:cNvPr id="533" name="Google Shape;533;p73"/>
          <p:cNvSpPr txBox="1"/>
          <p:nvPr/>
        </p:nvSpPr>
        <p:spPr>
          <a:xfrm>
            <a:off x="3456875" y="2872100"/>
            <a:ext cx="7389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419" sz="1700" u="none" cap="none" strike="noStrike">
                <a:solidFill>
                  <a:srgbClr val="FF0000"/>
                </a:solidFill>
                <a:latin typeface="Helvetica Neue"/>
                <a:ea typeface="Helvetica Neue"/>
                <a:cs typeface="Helvetica Neue"/>
                <a:sym typeface="Helvetica Neue"/>
              </a:rPr>
              <a:t>X</a:t>
            </a:r>
            <a:endParaRPr b="1" i="0" sz="1700" u="none" cap="none" strike="noStrike">
              <a:solidFill>
                <a:srgbClr val="FF0000"/>
              </a:solidFill>
              <a:latin typeface="Helvetica Neue"/>
              <a:ea typeface="Helvetica Neue"/>
              <a:cs typeface="Helvetica Neue"/>
              <a:sym typeface="Helvetica Neue"/>
            </a:endParaRPr>
          </a:p>
        </p:txBody>
      </p:sp>
      <p:sp>
        <p:nvSpPr>
          <p:cNvPr id="534" name="Google Shape;534;p73"/>
          <p:cNvSpPr txBox="1"/>
          <p:nvPr/>
        </p:nvSpPr>
        <p:spPr>
          <a:xfrm>
            <a:off x="3714650" y="3443300"/>
            <a:ext cx="738900" cy="43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419" sz="1700" u="none" cap="none" strike="noStrike">
                <a:solidFill>
                  <a:srgbClr val="FF0000"/>
                </a:solidFill>
                <a:latin typeface="Helvetica Neue"/>
                <a:ea typeface="Helvetica Neue"/>
                <a:cs typeface="Helvetica Neue"/>
                <a:sym typeface="Helvetica Neue"/>
              </a:rPr>
              <a:t>X</a:t>
            </a:r>
            <a:endParaRPr b="1" i="0" sz="1700" u="none" cap="none" strike="noStrike">
              <a:solidFill>
                <a:srgbClr val="FF0000"/>
              </a:solidFill>
              <a:latin typeface="Helvetica Neue"/>
              <a:ea typeface="Helvetica Neue"/>
              <a:cs typeface="Helvetica Neue"/>
              <a:sym typeface="Helvetica Neue"/>
            </a:endParaRPr>
          </a:p>
        </p:txBody>
      </p:sp>
      <p:sp>
        <p:nvSpPr>
          <p:cNvPr id="535" name="Google Shape;535;p73"/>
          <p:cNvSpPr txBox="1"/>
          <p:nvPr/>
        </p:nvSpPr>
        <p:spPr>
          <a:xfrm>
            <a:off x="1671825" y="4021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CLASES CSS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7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41" name="Google Shape;541;p7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
        <p:nvSpPr>
          <p:cNvPr id="542" name="Google Shape;542;p74"/>
          <p:cNvSpPr txBox="1"/>
          <p:nvPr/>
        </p:nvSpPr>
        <p:spPr>
          <a:xfrm>
            <a:off x="3554025" y="4089800"/>
            <a:ext cx="437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chemeClr val="lt1"/>
                </a:solidFill>
                <a:latin typeface="Arial"/>
                <a:ea typeface="Arial"/>
                <a:cs typeface="Arial"/>
                <a:sym typeface="Arial"/>
              </a:rPr>
              <a:t>FIN DEL MOMENTO 1</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3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34" name="Google Shape;134;p3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419"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35" name="Google Shape;135;p3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46" name="Shape 546"/>
        <p:cNvGrpSpPr/>
        <p:nvPr/>
      </p:nvGrpSpPr>
      <p:grpSpPr>
        <a:xfrm>
          <a:off x="0" y="0"/>
          <a:ext cx="0" cy="0"/>
          <a:chOff x="0" y="0"/>
          <a:chExt cx="0" cy="0"/>
        </a:xfrm>
      </p:grpSpPr>
      <p:sp>
        <p:nvSpPr>
          <p:cNvPr id="547" name="Google Shape;547;p7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JAVASCRIPT</a:t>
            </a:r>
            <a:endParaRPr b="0" i="1" sz="3600" u="none" cap="none" strike="noStrike">
              <a:solidFill>
                <a:srgbClr val="000000"/>
              </a:solidFill>
              <a:latin typeface="Anton"/>
              <a:ea typeface="Anton"/>
              <a:cs typeface="Anton"/>
              <a:sym typeface="Anton"/>
            </a:endParaRPr>
          </a:p>
        </p:txBody>
      </p:sp>
      <p:pic>
        <p:nvPicPr>
          <p:cNvPr id="548" name="Google Shape;548;p75"/>
          <p:cNvPicPr preferRelativeResize="0"/>
          <p:nvPr/>
        </p:nvPicPr>
        <p:blipFill rotWithShape="1">
          <a:blip r:embed="rId3">
            <a:alphaModFix/>
          </a:blip>
          <a:srcRect b="0" l="0" r="0" t="0"/>
          <a:stretch/>
        </p:blipFill>
        <p:spPr>
          <a:xfrm>
            <a:off x="7446150" y="4444700"/>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4" name="Google Shape;554;p76"/>
          <p:cNvSpPr txBox="1"/>
          <p:nvPr/>
        </p:nvSpPr>
        <p:spPr>
          <a:xfrm>
            <a:off x="202200" y="985725"/>
            <a:ext cx="5502900" cy="3359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JavaScript es el </a:t>
            </a:r>
            <a:r>
              <a:rPr b="1" i="0" lang="es-419" sz="2000" u="none" cap="none" strike="noStrike">
                <a:solidFill>
                  <a:schemeClr val="dk1"/>
                </a:solidFill>
                <a:highlight>
                  <a:schemeClr val="lt1"/>
                </a:highlight>
                <a:latin typeface="Helvetica Neue"/>
                <a:ea typeface="Helvetica Neue"/>
                <a:cs typeface="Helvetica Neue"/>
                <a:sym typeface="Helvetica Neue"/>
              </a:rPr>
              <a:t>lenguaje de programación web </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por excelencia.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Decimos que se trata de un lenguaje de programación </a:t>
            </a:r>
            <a:r>
              <a:rPr b="1" i="0" lang="es-419" sz="2000" u="none" cap="none" strike="noStrike">
                <a:solidFill>
                  <a:schemeClr val="dk1"/>
                </a:solidFill>
                <a:highlight>
                  <a:schemeClr val="lt1"/>
                </a:highlight>
                <a:latin typeface="Helvetica Neue"/>
                <a:ea typeface="Helvetica Neue"/>
                <a:cs typeface="Helvetica Neue"/>
                <a:sym typeface="Helvetica Neue"/>
              </a:rPr>
              <a:t>interpretado</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Su uso más conocido es del lado del cliente (</a:t>
            </a:r>
            <a:r>
              <a:rPr b="1" i="0" lang="es-419" sz="2000" u="none" cap="none" strike="noStrike">
                <a:solidFill>
                  <a:schemeClr val="dk1"/>
                </a:solidFill>
                <a:highlight>
                  <a:schemeClr val="lt1"/>
                </a:highlight>
                <a:latin typeface="Helvetica Neue"/>
                <a:ea typeface="Helvetica Neue"/>
                <a:cs typeface="Helvetica Neue"/>
                <a:sym typeface="Helvetica Neue"/>
              </a:rPr>
              <a:t>client-side</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corriendo en el navegador web, permite mejoras en la interfaz de usuario.</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React está desarrollado en JS, por eso lo llamamos </a:t>
            </a:r>
            <a:r>
              <a:rPr b="1" i="0" lang="es-419" sz="2000" u="none" cap="none" strike="noStrike">
                <a:solidFill>
                  <a:schemeClr val="dk1"/>
                </a:solidFill>
                <a:highlight>
                  <a:schemeClr val="lt1"/>
                </a:highlight>
                <a:latin typeface="Helvetica Neue"/>
                <a:ea typeface="Helvetica Neue"/>
                <a:cs typeface="Helvetica Neue"/>
                <a:sym typeface="Helvetica Neue"/>
              </a:rPr>
              <a:t>reactjs</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55" name="Google Shape;555;p76"/>
          <p:cNvPicPr preferRelativeResize="0"/>
          <p:nvPr/>
        </p:nvPicPr>
        <p:blipFill rotWithShape="1">
          <a:blip r:embed="rId4">
            <a:alphaModFix/>
          </a:blip>
          <a:srcRect b="0" l="19755" r="23718" t="0"/>
          <a:stretch/>
        </p:blipFill>
        <p:spPr>
          <a:xfrm>
            <a:off x="5594000" y="1130600"/>
            <a:ext cx="3160451" cy="3143250"/>
          </a:xfrm>
          <a:prstGeom prst="rect">
            <a:avLst/>
          </a:prstGeom>
          <a:noFill/>
          <a:ln>
            <a:noFill/>
          </a:ln>
        </p:spPr>
      </p:pic>
      <p:sp>
        <p:nvSpPr>
          <p:cNvPr id="556" name="Google Shape;556;p76"/>
          <p:cNvSpPr txBox="1"/>
          <p:nvPr/>
        </p:nvSpPr>
        <p:spPr>
          <a:xfrm>
            <a:off x="1671825" y="2497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¿QUÉ ES?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2" name="Google Shape;562;p77"/>
          <p:cNvPicPr preferRelativeResize="0"/>
          <p:nvPr/>
        </p:nvPicPr>
        <p:blipFill rotWithShape="1">
          <a:blip r:embed="rId4">
            <a:alphaModFix/>
          </a:blip>
          <a:srcRect b="0" l="19755" r="23718" t="0"/>
          <a:stretch/>
        </p:blipFill>
        <p:spPr>
          <a:xfrm>
            <a:off x="5594000" y="1130600"/>
            <a:ext cx="3160451" cy="3143250"/>
          </a:xfrm>
          <a:prstGeom prst="rect">
            <a:avLst/>
          </a:prstGeom>
          <a:noFill/>
          <a:ln>
            <a:noFill/>
          </a:ln>
        </p:spPr>
      </p:pic>
      <p:sp>
        <p:nvSpPr>
          <p:cNvPr id="563" name="Google Shape;563;p77"/>
          <p:cNvSpPr txBox="1"/>
          <p:nvPr/>
        </p:nvSpPr>
        <p:spPr>
          <a:xfrm>
            <a:off x="202200" y="469250"/>
            <a:ext cx="5502900" cy="2412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chemeClr val="dk1"/>
              </a:solidFill>
              <a:highlight>
                <a:schemeClr val="lt1"/>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rPr b="0" i="1" lang="es-419" sz="2000" u="none" cap="none" strike="noStrike">
                <a:solidFill>
                  <a:schemeClr val="dk1"/>
                </a:solidFill>
                <a:highlight>
                  <a:schemeClr val="lt1"/>
                </a:highlight>
                <a:latin typeface="Helvetica Neue Light"/>
                <a:ea typeface="Helvetica Neue Light"/>
                <a:cs typeface="Helvetica Neue Light"/>
                <a:sym typeface="Helvetica Neue Light"/>
              </a:rPr>
              <a:t>“En una propuesta laboral decía que necesitaba saber Vanilla JS, ¿Dónde lo puedo aprender?”</a:t>
            </a:r>
            <a:endParaRPr b="0" i="1"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64" name="Google Shape;564;p77"/>
          <p:cNvSpPr txBox="1"/>
          <p:nvPr/>
        </p:nvSpPr>
        <p:spPr>
          <a:xfrm>
            <a:off x="280800" y="2881250"/>
            <a:ext cx="5502900" cy="1643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¡Tal como el helado más </a:t>
            </a:r>
            <a:r>
              <a:rPr b="1" i="0" lang="es-419" sz="2000" u="none" cap="none" strike="noStrike">
                <a:solidFill>
                  <a:schemeClr val="dk1"/>
                </a:solidFill>
                <a:highlight>
                  <a:schemeClr val="lt1"/>
                </a:highlight>
                <a:latin typeface="Helvetica Neue"/>
                <a:ea typeface="Helvetica Neue"/>
                <a:cs typeface="Helvetica Neue"/>
                <a:sym typeface="Helvetica Neue"/>
              </a:rPr>
              <a:t>común</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el saborizante más </a:t>
            </a:r>
            <a:r>
              <a:rPr b="1" i="0" lang="es-419" sz="2000" u="none" cap="none" strike="noStrike">
                <a:solidFill>
                  <a:schemeClr val="dk1"/>
                </a:solidFill>
                <a:highlight>
                  <a:schemeClr val="lt1"/>
                </a:highlight>
                <a:latin typeface="Helvetica Neue"/>
                <a:ea typeface="Helvetica Neue"/>
                <a:cs typeface="Helvetica Neue"/>
                <a:sym typeface="Helvetica Neue"/>
              </a:rPr>
              <a:t>conocido</a:t>
            </a: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 o el clásico de los clásicos!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¡JS sin aditivos ni conservantes!</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1" i="0" lang="es-419" sz="1700" u="none" cap="none" strike="noStrike">
                <a:solidFill>
                  <a:schemeClr val="dk1"/>
                </a:solidFill>
                <a:highlight>
                  <a:srgbClr val="E0FF00"/>
                </a:highlight>
                <a:latin typeface="Helvetica Neue"/>
                <a:ea typeface="Helvetica Neue"/>
                <a:cs typeface="Helvetica Neue"/>
                <a:sym typeface="Helvetica Neue"/>
              </a:rPr>
              <a:t>(mejor dicho, sin librerías externas)</a:t>
            </a:r>
            <a:endParaRPr b="1" i="0" sz="1700" u="none" cap="none" strike="noStrike">
              <a:solidFill>
                <a:schemeClr val="dk1"/>
              </a:solidFill>
              <a:highlight>
                <a:srgbClr val="E0FF00"/>
              </a:highlight>
              <a:latin typeface="Helvetica Neue"/>
              <a:ea typeface="Helvetica Neue"/>
              <a:cs typeface="Helvetica Neue"/>
              <a:sym typeface="Helvetica Neue"/>
            </a:endParaRPr>
          </a:p>
        </p:txBody>
      </p:sp>
      <p:sp>
        <p:nvSpPr>
          <p:cNvPr id="565" name="Google Shape;565;p77"/>
          <p:cNvSpPr txBox="1"/>
          <p:nvPr/>
        </p:nvSpPr>
        <p:spPr>
          <a:xfrm>
            <a:off x="1671825" y="249775"/>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¡PREGUNTA RÁPIDA!</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8"/>
          <p:cNvSpPr txBox="1"/>
          <p:nvPr/>
        </p:nvSpPr>
        <p:spPr>
          <a:xfrm>
            <a:off x="852150" y="1971850"/>
            <a:ext cx="7439700" cy="1338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chemeClr val="dk1"/>
                </a:solidFill>
                <a:highlight>
                  <a:srgbClr val="FFFFFF"/>
                </a:highlight>
                <a:latin typeface="Didact Gothic"/>
                <a:ea typeface="Didact Gothic"/>
                <a:cs typeface="Didact Gothic"/>
                <a:sym typeface="Didact Gothic"/>
              </a:rPr>
              <a: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Esto debe ser incluido en el head del html. También podemos introducir nuestro código javascript dentro de la etiqueta </a:t>
            </a:r>
            <a:r>
              <a:rPr b="0" i="0" lang="es-419" sz="1800" u="none" cap="none" strike="noStrike">
                <a:solidFill>
                  <a:schemeClr val="dk1"/>
                </a:solidFill>
                <a:highlight>
                  <a:srgbClr val="FFFFFF"/>
                </a:highlight>
                <a:latin typeface="Courier New"/>
                <a:ea typeface="Courier New"/>
                <a:cs typeface="Courier New"/>
                <a:sym typeface="Courier New"/>
              </a:rPr>
              <a:t>&lt;script&gt;&lt;/script&gt;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Por ejemplo: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chemeClr val="dk1"/>
              </a:solidFill>
              <a:highlight>
                <a:srgbClr val="FFFFFF"/>
              </a:highlight>
              <a:latin typeface="Didact Gothic"/>
              <a:ea typeface="Didact Gothic"/>
              <a:cs typeface="Didact Gothic"/>
              <a:sym typeface="Didact Gothic"/>
            </a:endParaRPr>
          </a:p>
        </p:txBody>
      </p:sp>
      <p:sp>
        <p:nvSpPr>
          <p:cNvPr id="571" name="Google Shape;571;p78"/>
          <p:cNvSpPr txBox="1"/>
          <p:nvPr/>
        </p:nvSpPr>
        <p:spPr>
          <a:xfrm>
            <a:off x="398400" y="231525"/>
            <a:ext cx="834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INCLUIR EL ARCHIVO JS EN NUESTRO HTML</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572" name="Google Shape;572;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73" name="Google Shape;573;p78"/>
          <p:cNvPicPr preferRelativeResize="0"/>
          <p:nvPr/>
        </p:nvPicPr>
        <p:blipFill rotWithShape="1">
          <a:blip r:embed="rId4">
            <a:alphaModFix/>
          </a:blip>
          <a:srcRect b="5092" l="7054" r="0" t="5092"/>
          <a:stretch/>
        </p:blipFill>
        <p:spPr>
          <a:xfrm>
            <a:off x="1748637" y="1297688"/>
            <a:ext cx="5646724" cy="597100"/>
          </a:xfrm>
          <a:prstGeom prst="rect">
            <a:avLst/>
          </a:prstGeom>
          <a:noFill/>
          <a:ln>
            <a:noFill/>
          </a:ln>
        </p:spPr>
      </p:pic>
      <p:pic>
        <p:nvPicPr>
          <p:cNvPr id="574" name="Google Shape;574;p78"/>
          <p:cNvPicPr preferRelativeResize="0"/>
          <p:nvPr/>
        </p:nvPicPr>
        <p:blipFill rotWithShape="1">
          <a:blip r:embed="rId5">
            <a:alphaModFix/>
          </a:blip>
          <a:srcRect b="0" l="6994" r="0" t="0"/>
          <a:stretch/>
        </p:blipFill>
        <p:spPr>
          <a:xfrm>
            <a:off x="1032525" y="3426825"/>
            <a:ext cx="7078950" cy="1151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9"/>
          <p:cNvSpPr txBox="1"/>
          <p:nvPr/>
        </p:nvSpPr>
        <p:spPr>
          <a:xfrm>
            <a:off x="905875" y="22542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 el método de ejecución de scripts más básico. En este caso se incluyen las </a:t>
            </a:r>
            <a:r>
              <a:rPr b="1" i="0" lang="es-419" sz="2000" u="none" cap="none" strike="noStrike">
                <a:solidFill>
                  <a:schemeClr val="dk1"/>
                </a:solidFill>
                <a:highlight>
                  <a:srgbClr val="FFFFFF"/>
                </a:highlight>
                <a:latin typeface="Helvetica Neue"/>
                <a:ea typeface="Helvetica Neue"/>
                <a:cs typeface="Helvetica Neue"/>
                <a:sym typeface="Helvetica Neue"/>
              </a:rPr>
              <a:t>instrucciones dentro de la etiqueta &lt;script&gt;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y cuando el navegador lee la página y encuentra un script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va interpretando las líneas de código y las va </a:t>
            </a:r>
            <a:r>
              <a:rPr b="1" i="0" lang="es-419" sz="2000" u="none" cap="none" strike="noStrike">
                <a:solidFill>
                  <a:schemeClr val="dk1"/>
                </a:solidFill>
                <a:highlight>
                  <a:srgbClr val="FFFFFF"/>
                </a:highlight>
                <a:latin typeface="Helvetica Neue"/>
                <a:ea typeface="Helvetica Neue"/>
                <a:cs typeface="Helvetica Neue"/>
                <a:sym typeface="Helvetica Neue"/>
              </a:rPr>
              <a:t>ejecutando una después de otra.</a:t>
            </a:r>
            <a:endParaRPr b="1" i="0" sz="20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580" name="Google Shape;580;p79"/>
          <p:cNvSpPr txBox="1"/>
          <p:nvPr/>
        </p:nvSpPr>
        <p:spPr>
          <a:xfrm>
            <a:off x="2516550" y="682100"/>
            <a:ext cx="4110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TIPOS DE EJECUCIÓN</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700"/>
              <a:buFont typeface="Arial"/>
              <a:buNone/>
            </a:pPr>
            <a:r>
              <a:rPr b="0" i="0" lang="es-419" sz="2700" u="none" cap="none" strike="noStrike">
                <a:solidFill>
                  <a:srgbClr val="000000"/>
                </a:solidFill>
                <a:latin typeface="Anton"/>
                <a:ea typeface="Anton"/>
                <a:cs typeface="Anton"/>
                <a:sym typeface="Anton"/>
              </a:rPr>
              <a:t>Ejecución directa</a:t>
            </a:r>
            <a:endParaRPr b="0" i="0" sz="27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581" name="Google Shape;581;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0"/>
          <p:cNvSpPr txBox="1"/>
          <p:nvPr/>
        </p:nvSpPr>
        <p:spPr>
          <a:xfrm>
            <a:off x="852150" y="2016125"/>
            <a:ext cx="7439700" cy="2404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Los eventos son </a:t>
            </a:r>
            <a:r>
              <a:rPr b="1" i="0" lang="es-419" sz="2000" u="none" cap="none" strike="noStrike">
                <a:solidFill>
                  <a:schemeClr val="dk1"/>
                </a:solidFill>
                <a:highlight>
                  <a:srgbClr val="FFFFFF"/>
                </a:highlight>
                <a:latin typeface="Helvetica Neue"/>
                <a:ea typeface="Helvetica Neue"/>
                <a:cs typeface="Helvetica Neue"/>
                <a:sym typeface="Helvetica Neue"/>
              </a:rPr>
              <a:t>acciones que realiza el usuario</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Los programas como Javascript están preparados para atrapar determinadas acciones realizadas, en este caso sobre la página,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y </a:t>
            </a:r>
            <a:r>
              <a:rPr b="1" i="0" lang="es-419" sz="2000" u="none" cap="none" strike="noStrike">
                <a:solidFill>
                  <a:schemeClr val="dk1"/>
                </a:solidFill>
                <a:highlight>
                  <a:srgbClr val="FFFFFF"/>
                </a:highlight>
                <a:latin typeface="Helvetica Neue"/>
                <a:ea typeface="Helvetica Neue"/>
                <a:cs typeface="Helvetica Neue"/>
                <a:sym typeface="Helvetica Neue"/>
              </a:rPr>
              <a:t>realizar acciones como respuesta</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Por ejemplo la pulsación de un botón, el movimiento del ratón o la selección de texto de la página.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587" name="Google Shape;587;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8" name="Google Shape;588;p80"/>
          <p:cNvSpPr txBox="1"/>
          <p:nvPr/>
        </p:nvSpPr>
        <p:spPr>
          <a:xfrm>
            <a:off x="2446500" y="682125"/>
            <a:ext cx="4039800" cy="60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TIPOS DE EJECUCIÓN</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b="0" i="0" lang="es-419" sz="2800" u="none" cap="none" strike="noStrike">
                <a:solidFill>
                  <a:srgbClr val="000000"/>
                </a:solidFill>
                <a:latin typeface="Anton"/>
                <a:ea typeface="Anton"/>
                <a:cs typeface="Anton"/>
                <a:sym typeface="Anton"/>
              </a:rPr>
              <a:t>Respuesta a un evento</a:t>
            </a:r>
            <a:endParaRPr b="0" i="0" sz="28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1"/>
          <p:cNvSpPr txBox="1"/>
          <p:nvPr/>
        </p:nvSpPr>
        <p:spPr>
          <a:xfrm>
            <a:off x="852150" y="1612988"/>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La manera estándar de JS de </a:t>
            </a:r>
            <a:r>
              <a:rPr b="1" i="0" lang="es-419" sz="2000" u="none" cap="none" strike="noStrike">
                <a:solidFill>
                  <a:schemeClr val="dk1"/>
                </a:solidFill>
                <a:highlight>
                  <a:srgbClr val="FFFFFF"/>
                </a:highlight>
                <a:latin typeface="Helvetica Neue"/>
                <a:ea typeface="Helvetica Neue"/>
                <a:cs typeface="Helvetica Neue"/>
                <a:sym typeface="Helvetica Neue"/>
              </a:rPr>
              <a:t>almacenar valores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en memoria es a través del uso de variables.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594" name="Google Shape;594;p81"/>
          <p:cNvSpPr txBox="1"/>
          <p:nvPr/>
        </p:nvSpPr>
        <p:spPr>
          <a:xfrm>
            <a:off x="1671825" y="725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VARIABLES</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595" name="Google Shape;595;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6" name="Google Shape;596;p81"/>
          <p:cNvPicPr preferRelativeResize="0"/>
          <p:nvPr/>
        </p:nvPicPr>
        <p:blipFill rotWithShape="1">
          <a:blip r:embed="rId4">
            <a:alphaModFix/>
          </a:blip>
          <a:srcRect b="36828" l="0" r="0" t="0"/>
          <a:stretch/>
        </p:blipFill>
        <p:spPr>
          <a:xfrm>
            <a:off x="2405550" y="2761325"/>
            <a:ext cx="4198651" cy="1295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2"/>
          <p:cNvSpPr txBox="1"/>
          <p:nvPr/>
        </p:nvSpPr>
        <p:spPr>
          <a:xfrm>
            <a:off x="1738950" y="3727900"/>
            <a:ext cx="5666100" cy="126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Las </a:t>
            </a:r>
            <a:r>
              <a:rPr b="1" i="0" lang="es-419" sz="2000" u="none" cap="none" strike="noStrike">
                <a:solidFill>
                  <a:schemeClr val="dk1"/>
                </a:solidFill>
                <a:highlight>
                  <a:srgbClr val="FFFFFF"/>
                </a:highlight>
                <a:latin typeface="Helvetica Neue"/>
                <a:ea typeface="Helvetica Neue"/>
                <a:cs typeface="Helvetica Neue"/>
                <a:sym typeface="Helvetica Neue"/>
              </a:rPr>
              <a:t>const</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no pueden cambiar la referencia con la que fueron inicializadas.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602" name="Google Shape;602;p82"/>
          <p:cNvSpPr txBox="1"/>
          <p:nvPr/>
        </p:nvSpPr>
        <p:spPr>
          <a:xfrm>
            <a:off x="852150" y="1524513"/>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Desde ES6 (ECMA 2015) podemos definir una constante con la palabra reservada const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603" name="Google Shape;603;p82"/>
          <p:cNvSpPr txBox="1"/>
          <p:nvPr/>
        </p:nvSpPr>
        <p:spPr>
          <a:xfrm>
            <a:off x="1671825" y="725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DEFINIR UNA CONSTANTE</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604" name="Google Shape;604;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5" name="Google Shape;605;p82"/>
          <p:cNvPicPr preferRelativeResize="0"/>
          <p:nvPr/>
        </p:nvPicPr>
        <p:blipFill rotWithShape="1">
          <a:blip r:embed="rId4">
            <a:alphaModFix/>
          </a:blip>
          <a:srcRect b="25464" l="13895" r="17588" t="18544"/>
          <a:stretch/>
        </p:blipFill>
        <p:spPr>
          <a:xfrm>
            <a:off x="2677413" y="2512550"/>
            <a:ext cx="3789175" cy="989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3"/>
          <p:cNvSpPr txBox="1"/>
          <p:nvPr/>
        </p:nvSpPr>
        <p:spPr>
          <a:xfrm>
            <a:off x="1738950" y="1687050"/>
            <a:ext cx="5666100" cy="318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0" i="0" lang="es-419" sz="2300" u="none" cap="none" strike="noStrike">
                <a:solidFill>
                  <a:schemeClr val="dk1"/>
                </a:solidFill>
                <a:highlight>
                  <a:srgbClr val="FFFFFF"/>
                </a:highlight>
                <a:latin typeface="Helvetica Neue Light"/>
                <a:ea typeface="Helvetica Neue Light"/>
                <a:cs typeface="Helvetica Neue Light"/>
                <a:sym typeface="Helvetica Neue Light"/>
              </a:rPr>
              <a:t>Puede ser poco intuitivo, pero...</a:t>
            </a:r>
            <a:endParaRPr b="0" i="0" sz="23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300"/>
              <a:buFont typeface="Arial"/>
              <a:buNone/>
            </a:pPr>
            <a:r>
              <a:rPr b="0" i="0" lang="es-419" sz="2300" u="none" cap="none" strike="noStrike">
                <a:solidFill>
                  <a:schemeClr val="dk1"/>
                </a:solidFill>
                <a:highlight>
                  <a:srgbClr val="FFFFFF"/>
                </a:highlight>
                <a:latin typeface="Helvetica Neue Light"/>
                <a:ea typeface="Helvetica Neue Light"/>
                <a:cs typeface="Helvetica Neue Light"/>
                <a:sym typeface="Helvetica Neue Light"/>
              </a:rPr>
              <a:t>Que una constante mantenga para siempre la misma referencia no significa que esa referencia tenga el mismo contenido, de hecho,</a:t>
            </a:r>
            <a:r>
              <a:rPr b="1" i="0" lang="es-419" sz="2300" u="none" cap="none" strike="noStrike">
                <a:solidFill>
                  <a:schemeClr val="dk1"/>
                </a:solidFill>
                <a:highlight>
                  <a:srgbClr val="FFFFFF"/>
                </a:highlight>
                <a:latin typeface="Helvetica Neue"/>
                <a:ea typeface="Helvetica Neue"/>
                <a:cs typeface="Helvetica Neue"/>
                <a:sym typeface="Helvetica Neue"/>
              </a:rPr>
              <a:t> puedo cambiarlo. </a:t>
            </a:r>
            <a:endParaRPr b="0" i="0" sz="23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611" name="Google Shape;611;p83"/>
          <p:cNvSpPr txBox="1"/>
          <p:nvPr/>
        </p:nvSpPr>
        <p:spPr>
          <a:xfrm>
            <a:off x="1671825" y="7254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¡RECUERDEN!</a:t>
            </a:r>
            <a:endParaRPr b="0" i="1" sz="3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pic>
        <p:nvPicPr>
          <p:cNvPr id="612" name="Google Shape;612;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3" name="Google Shape;613;p83"/>
          <p:cNvSpPr txBox="1"/>
          <p:nvPr/>
        </p:nvSpPr>
        <p:spPr>
          <a:xfrm>
            <a:off x="2881375" y="4195675"/>
            <a:ext cx="7279200" cy="84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4"/>
          <p:cNvSpPr txBox="1"/>
          <p:nvPr/>
        </p:nvSpPr>
        <p:spPr>
          <a:xfrm>
            <a:off x="880425" y="1738300"/>
            <a:ext cx="7439700" cy="21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DOM (Document Object Model o modelo de objetos del documento) nos sirve para </a:t>
            </a:r>
            <a:r>
              <a:rPr b="1" i="0" lang="es-419" sz="2000" u="none" cap="none" strike="noStrike">
                <a:solidFill>
                  <a:schemeClr val="dk1"/>
                </a:solidFill>
                <a:highlight>
                  <a:srgbClr val="FFFFFF"/>
                </a:highlight>
                <a:latin typeface="Helvetica Neue"/>
                <a:ea typeface="Helvetica Neue"/>
                <a:cs typeface="Helvetica Neue"/>
                <a:sym typeface="Helvetica Neue"/>
              </a:rPr>
              <a:t>acceder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 cualquiera de los </a:t>
            </a:r>
            <a:r>
              <a:rPr b="1" i="0" lang="es-419" sz="2000" u="none" cap="none" strike="noStrike">
                <a:solidFill>
                  <a:schemeClr val="dk1"/>
                </a:solidFill>
                <a:highlight>
                  <a:srgbClr val="FFFFFF"/>
                </a:highlight>
                <a:latin typeface="Helvetica Neue"/>
                <a:ea typeface="Helvetica Neue"/>
                <a:cs typeface="Helvetica Neue"/>
                <a:sym typeface="Helvetica Neue"/>
              </a:rPr>
              <a:t>componentes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que hay dentro de una página.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Por medio del DOM podremos </a:t>
            </a:r>
            <a:r>
              <a:rPr b="1" i="0" lang="es-419" sz="2000" u="none" cap="none" strike="noStrike">
                <a:solidFill>
                  <a:schemeClr val="dk1"/>
                </a:solidFill>
                <a:highlight>
                  <a:srgbClr val="FFFFFF"/>
                </a:highlight>
                <a:latin typeface="Helvetica Neue"/>
                <a:ea typeface="Helvetica Neue"/>
                <a:cs typeface="Helvetica Neue"/>
                <a:sym typeface="Helvetica Neue"/>
              </a:rPr>
              <a:t>controlar al navegador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general y a los distintos elementos que se encuentran en la página.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619" name="Google Shape;619;p84"/>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DOM</a:t>
            </a:r>
            <a:endParaRPr b="0" i="1" sz="3600" u="none" cap="none" strike="noStrike">
              <a:solidFill>
                <a:srgbClr val="000000"/>
              </a:solidFill>
              <a:latin typeface="Anton"/>
              <a:ea typeface="Anton"/>
              <a:cs typeface="Anton"/>
              <a:sym typeface="Anton"/>
            </a:endParaRPr>
          </a:p>
        </p:txBody>
      </p:sp>
      <p:pic>
        <p:nvPicPr>
          <p:cNvPr id="620" name="Google Shape;620;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la práctica.</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141" name="Google Shape;141;p31"/>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142" name="Google Shape;142;p31"/>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419"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Relacionados completamente con el </a:t>
            </a:r>
            <a:r>
              <a:rPr b="0" i="0" lang="es-419" sz="1400" u="none" cap="none" strike="noStrike">
                <a:solidFill>
                  <a:srgbClr val="000000"/>
                </a:solidFill>
                <a:latin typeface="Helvetica Neue"/>
                <a:ea typeface="Helvetica Neue"/>
                <a:cs typeface="Helvetica Neue"/>
                <a:sym typeface="Helvetica Neue"/>
              </a:rPr>
              <a:t>Proyecto Final</a:t>
            </a:r>
            <a:r>
              <a:rPr b="0" i="0" lang="es-419" sz="1400"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b="0" i="0" lang="es-419" sz="1400" u="none" cap="none" strike="noStrike">
                <a:solidFill>
                  <a:schemeClr val="dk1"/>
                </a:solidFill>
                <a:latin typeface="Helvetica Neue Light"/>
                <a:ea typeface="Helvetica Neue Light"/>
                <a:cs typeface="Helvetica Neue Light"/>
                <a:sym typeface="Helvetica Neue Light"/>
              </a:rPr>
              <a:t>hasta 7 días luego de la clase </a:t>
            </a:r>
            <a:r>
              <a:rPr b="0" i="0" lang="es-419" sz="1400" u="none" cap="none" strike="noStrike">
                <a:solidFill>
                  <a:srgbClr val="000000"/>
                </a:solidFill>
                <a:latin typeface="Helvetica Neue Light"/>
                <a:ea typeface="Helvetica Neue Light"/>
                <a:cs typeface="Helvetica Neue Light"/>
                <a:sym typeface="Helvetica Neue Light"/>
              </a:rPr>
              <a:t>para que sean corregidos.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43" name="Google Shape;143;p31"/>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144" name="Google Shape;144;p31"/>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145" name="Google Shape;145;p31"/>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146" name="Google Shape;146;p31"/>
          <p:cNvSpPr/>
          <p:nvPr/>
        </p:nvSpPr>
        <p:spPr>
          <a:xfrm>
            <a:off x="6691025" y="1876725"/>
            <a:ext cx="458100" cy="4581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900" u="none" cap="none" strike="noStrike">
                <a:solidFill>
                  <a:srgbClr val="FFFFFF"/>
                </a:solidFill>
                <a:latin typeface="Helvetica Neue"/>
                <a:ea typeface="Helvetica Neue"/>
                <a:cs typeface="Helvetica Neue"/>
                <a:sym typeface="Helvetica Neue"/>
              </a:rPr>
              <a:t>11</a:t>
            </a:r>
            <a:endParaRPr b="1" i="0" sz="900" u="none" cap="none" strike="noStrike">
              <a:solidFill>
                <a:srgbClr val="FFFFFF"/>
              </a:solidFill>
              <a:latin typeface="Helvetica Neue"/>
              <a:ea typeface="Helvetica Neue"/>
              <a:cs typeface="Helvetica Neue"/>
              <a:sym typeface="Helvetica Neue"/>
            </a:endParaRPr>
          </a:p>
        </p:txBody>
      </p:sp>
      <p:sp>
        <p:nvSpPr>
          <p:cNvPr id="147" name="Google Shape;147;p31"/>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419" sz="1500" u="none" cap="none" strike="noStrike">
                <a:solidFill>
                  <a:schemeClr val="dk1"/>
                </a:solidFill>
                <a:latin typeface="Helvetica Neue"/>
                <a:ea typeface="Helvetica Neue"/>
                <a:cs typeface="Helvetica Neue"/>
                <a:sym typeface="Helvetica Neue"/>
              </a:rPr>
              <a:t>Desafíos genéricos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s-419" sz="1400" u="none" cap="none" strike="noStrike">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85"/>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26" name="Google Shape;626;p85"/>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
        <p:nvSpPr>
          <p:cNvPr id="627" name="Google Shape;627;p85"/>
          <p:cNvSpPr txBox="1"/>
          <p:nvPr/>
        </p:nvSpPr>
        <p:spPr>
          <a:xfrm>
            <a:off x="3554025" y="4089800"/>
            <a:ext cx="437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chemeClr val="lt1"/>
                </a:solidFill>
                <a:latin typeface="Arial"/>
                <a:ea typeface="Arial"/>
                <a:cs typeface="Arial"/>
                <a:sym typeface="Arial"/>
              </a:rPr>
              <a:t>FIN DEL MOMENTO 2</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6"/>
          <p:cNvSpPr txBox="1"/>
          <p:nvPr/>
        </p:nvSpPr>
        <p:spPr>
          <a:xfrm>
            <a:off x="313725" y="1692700"/>
            <a:ext cx="77739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Podemos utilizar</a:t>
            </a:r>
            <a:r>
              <a:rPr b="0" i="0" lang="es-419" sz="2000" u="none" cap="none" strike="noStrike">
                <a:solidFill>
                  <a:schemeClr val="dk1"/>
                </a:solidFill>
                <a:highlight>
                  <a:srgbClr val="FFFFFF"/>
                </a:highlight>
                <a:latin typeface="Didact Gothic"/>
                <a:ea typeface="Didact Gothic"/>
                <a:cs typeface="Didact Gothic"/>
                <a:sym typeface="Didact Gothic"/>
              </a:rPr>
              <a:t> </a:t>
            </a:r>
            <a:r>
              <a:rPr b="0" i="0" lang="es-419" sz="2000" u="none" cap="none" strike="noStrike">
                <a:solidFill>
                  <a:schemeClr val="dk1"/>
                </a:solidFill>
                <a:highlight>
                  <a:srgbClr val="FFFFFF"/>
                </a:highlight>
                <a:latin typeface="Courier New"/>
                <a:ea typeface="Courier New"/>
                <a:cs typeface="Courier New"/>
                <a:sym typeface="Courier New"/>
              </a:rPr>
              <a:t>let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lugar de</a:t>
            </a:r>
            <a:r>
              <a:rPr b="0" i="0" lang="es-419" sz="2000" u="none" cap="none" strike="noStrike">
                <a:solidFill>
                  <a:schemeClr val="dk1"/>
                </a:solidFill>
                <a:highlight>
                  <a:srgbClr val="FFFFFF"/>
                </a:highlight>
                <a:latin typeface="Didact Gothic"/>
                <a:ea typeface="Didact Gothic"/>
                <a:cs typeface="Didact Gothic"/>
                <a:sym typeface="Didact Gothic"/>
              </a:rPr>
              <a:t> </a:t>
            </a:r>
            <a:r>
              <a:rPr b="0" i="0" lang="es-419" sz="2000" u="none" cap="none" strike="noStrike">
                <a:solidFill>
                  <a:schemeClr val="dk1"/>
                </a:solidFill>
                <a:highlight>
                  <a:srgbClr val="FFFFFF"/>
                </a:highlight>
                <a:latin typeface="Courier New"/>
                <a:ea typeface="Courier New"/>
                <a:cs typeface="Courier New"/>
                <a:sym typeface="Courier New"/>
              </a:rPr>
              <a:t>var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 la hora de declarar una variable, cuando queremos que ésta sólo sea accedida de manera local en determinado ámbito. Por ejemplo: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633" name="Google Shape;633;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4" name="Google Shape;634;p86"/>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LET</a:t>
            </a:r>
            <a:endParaRPr b="0" i="1" sz="3600" u="none" cap="none" strike="noStrike">
              <a:solidFill>
                <a:srgbClr val="000000"/>
              </a:solidFill>
              <a:latin typeface="Anton"/>
              <a:ea typeface="Anton"/>
              <a:cs typeface="Anton"/>
              <a:sym typeface="Anton"/>
            </a:endParaRPr>
          </a:p>
        </p:txBody>
      </p:sp>
      <p:pic>
        <p:nvPicPr>
          <p:cNvPr id="635" name="Google Shape;635;p86"/>
          <p:cNvPicPr preferRelativeResize="0"/>
          <p:nvPr/>
        </p:nvPicPr>
        <p:blipFill rotWithShape="1">
          <a:blip r:embed="rId4">
            <a:alphaModFix/>
          </a:blip>
          <a:srcRect b="0" l="0" r="0" t="0"/>
          <a:stretch/>
        </p:blipFill>
        <p:spPr>
          <a:xfrm>
            <a:off x="961875" y="3045050"/>
            <a:ext cx="6800850" cy="1219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7"/>
          <p:cNvSpPr txBox="1"/>
          <p:nvPr/>
        </p:nvSpPr>
        <p:spPr>
          <a:xfrm>
            <a:off x="4271175" y="1281338"/>
            <a:ext cx="4264200" cy="309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ambos ejemplos se sustituye el uso de la palabra reservada </a:t>
            </a:r>
            <a:r>
              <a:rPr b="1" i="0" lang="es-419" sz="2000" u="none" cap="none" strike="noStrike">
                <a:solidFill>
                  <a:schemeClr val="dk1"/>
                </a:solidFill>
                <a:highlight>
                  <a:srgbClr val="FFFFFF"/>
                </a:highlight>
                <a:latin typeface="Courier New"/>
                <a:ea typeface="Courier New"/>
                <a:cs typeface="Courier New"/>
                <a:sym typeface="Courier New"/>
              </a:rPr>
              <a:t>function,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dando simplicidad al código.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1" lang="es-419" sz="2000" u="none" cap="none" strike="noStrike">
                <a:solidFill>
                  <a:schemeClr val="dk1"/>
                </a:solidFill>
                <a:highlight>
                  <a:srgbClr val="E0FF00"/>
                </a:highlight>
                <a:latin typeface="Helvetica Neue"/>
                <a:ea typeface="Helvetica Neue"/>
                <a:cs typeface="Helvetica Neue"/>
                <a:sym typeface="Helvetica Neue"/>
              </a:rPr>
              <a:t>(parametro1,parametro2,…,parámetro n) =&gt; {Definición de la función}</a:t>
            </a:r>
            <a:endParaRPr b="0" i="1" sz="2000" u="none" cap="none" strike="noStrike">
              <a:solidFill>
                <a:schemeClr val="dk1"/>
              </a:solidFill>
              <a:highlight>
                <a:srgbClr val="E0FF00"/>
              </a:highlight>
              <a:latin typeface="Helvetica Neue"/>
              <a:ea typeface="Helvetica Neue"/>
              <a:cs typeface="Helvetica Neue"/>
              <a:sym typeface="Helvetica Neue"/>
            </a:endParaRPr>
          </a:p>
        </p:txBody>
      </p:sp>
      <p:pic>
        <p:nvPicPr>
          <p:cNvPr id="641" name="Google Shape;641;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2" name="Google Shape;642;p87"/>
          <p:cNvPicPr preferRelativeResize="0"/>
          <p:nvPr/>
        </p:nvPicPr>
        <p:blipFill rotWithShape="1">
          <a:blip r:embed="rId4">
            <a:alphaModFix/>
          </a:blip>
          <a:srcRect b="0" l="9039" r="13836" t="0"/>
          <a:stretch/>
        </p:blipFill>
        <p:spPr>
          <a:xfrm>
            <a:off x="470025" y="1515250"/>
            <a:ext cx="3420950" cy="2113025"/>
          </a:xfrm>
          <a:prstGeom prst="rect">
            <a:avLst/>
          </a:prstGeom>
          <a:noFill/>
          <a:ln>
            <a:noFill/>
          </a:ln>
        </p:spPr>
      </p:pic>
      <p:sp>
        <p:nvSpPr>
          <p:cNvPr id="643" name="Google Shape;643;p87"/>
          <p:cNvSpPr txBox="1"/>
          <p:nvPr/>
        </p:nvSpPr>
        <p:spPr>
          <a:xfrm>
            <a:off x="1671825" y="321950"/>
            <a:ext cx="5666100" cy="67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FUNCIÓN ARROW</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8"/>
          <p:cNvSpPr txBox="1"/>
          <p:nvPr/>
        </p:nvSpPr>
        <p:spPr>
          <a:xfrm>
            <a:off x="4324900" y="1311050"/>
            <a:ext cx="4429500" cy="310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JavaScript también tiene clases. Estas son muy parecidas a las funciones constructoras de objetos que realizamos en el estándar anterior, pero ahora bajo el paradigma de clases, con todo lo que eso conlleva (ejemplo: herencia).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457200" lvl="0" marL="914400" marR="0" rtl="0" algn="l">
              <a:lnSpc>
                <a:spcPct val="115000"/>
              </a:lnSpc>
              <a:spcBef>
                <a:spcPts val="0"/>
              </a:spcBef>
              <a:spcAft>
                <a:spcPts val="0"/>
              </a:spcAft>
              <a:buClr>
                <a:srgbClr val="000000"/>
              </a:buClr>
              <a:buSzPts val="2000"/>
              <a:buFont typeface="Arial"/>
              <a:buNone/>
            </a:pPr>
            <a:r>
              <a:rPr b="0" i="1" lang="es-419" sz="2000" u="none" cap="none" strike="noStrike">
                <a:solidFill>
                  <a:schemeClr val="dk1"/>
                </a:solidFill>
                <a:highlight>
                  <a:srgbClr val="E0FF00"/>
                </a:highlight>
                <a:latin typeface="Helvetica Neue Light"/>
                <a:ea typeface="Helvetica Neue Light"/>
                <a:cs typeface="Helvetica Neue Light"/>
                <a:sym typeface="Helvetica Neue Light"/>
              </a:rPr>
              <a:t>Sugar-syntax</a:t>
            </a:r>
            <a:endParaRPr b="0" i="1" sz="2000" u="none" cap="none" strike="noStrike">
              <a:solidFill>
                <a:schemeClr val="dk1"/>
              </a:solidFill>
              <a:highlight>
                <a:srgbClr val="E0FF00"/>
              </a:highlight>
              <a:latin typeface="Helvetica Neue Light"/>
              <a:ea typeface="Helvetica Neue Light"/>
              <a:cs typeface="Helvetica Neue Light"/>
              <a:sym typeface="Helvetica Neue Light"/>
            </a:endParaRPr>
          </a:p>
        </p:txBody>
      </p:sp>
      <p:sp>
        <p:nvSpPr>
          <p:cNvPr id="649" name="Google Shape;649;p88"/>
          <p:cNvSpPr txBox="1"/>
          <p:nvPr/>
        </p:nvSpPr>
        <p:spPr>
          <a:xfrm>
            <a:off x="4324900" y="3756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CLASES</a:t>
            </a:r>
            <a:endParaRPr b="0" i="1" sz="40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650" name="Google Shape;650;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1" name="Google Shape;651;p88"/>
          <p:cNvPicPr preferRelativeResize="0"/>
          <p:nvPr/>
        </p:nvPicPr>
        <p:blipFill rotWithShape="1">
          <a:blip r:embed="rId4">
            <a:alphaModFix/>
          </a:blip>
          <a:srcRect b="0" l="0" r="0" t="0"/>
          <a:stretch/>
        </p:blipFill>
        <p:spPr>
          <a:xfrm>
            <a:off x="768725" y="554947"/>
            <a:ext cx="3085826" cy="1783975"/>
          </a:xfrm>
          <a:prstGeom prst="rect">
            <a:avLst/>
          </a:prstGeom>
          <a:noFill/>
          <a:ln>
            <a:noFill/>
          </a:ln>
        </p:spPr>
      </p:pic>
      <p:pic>
        <p:nvPicPr>
          <p:cNvPr id="652" name="Google Shape;652;p88"/>
          <p:cNvPicPr preferRelativeResize="0"/>
          <p:nvPr/>
        </p:nvPicPr>
        <p:blipFill rotWithShape="1">
          <a:blip r:embed="rId5">
            <a:alphaModFix/>
          </a:blip>
          <a:srcRect b="0" l="0" r="0" t="0"/>
          <a:stretch/>
        </p:blipFill>
        <p:spPr>
          <a:xfrm>
            <a:off x="1257225" y="2446522"/>
            <a:ext cx="2108820" cy="247735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9"/>
          <p:cNvSpPr txBox="1"/>
          <p:nvPr/>
        </p:nvSpPr>
        <p:spPr>
          <a:xfrm>
            <a:off x="364200" y="1018200"/>
            <a:ext cx="8415600" cy="584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Antes de ES6, creábamos mensajes compuestos de la siguiente manera: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658" name="Google Shape;658;p89"/>
          <p:cNvSpPr txBox="1"/>
          <p:nvPr/>
        </p:nvSpPr>
        <p:spPr>
          <a:xfrm>
            <a:off x="2183550" y="342950"/>
            <a:ext cx="4776900" cy="6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TEMPLATE STRINGS</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p:txBody>
      </p:sp>
      <p:pic>
        <p:nvPicPr>
          <p:cNvPr id="659" name="Google Shape;659;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0" name="Google Shape;660;p89"/>
          <p:cNvPicPr preferRelativeResize="0"/>
          <p:nvPr/>
        </p:nvPicPr>
        <p:blipFill rotWithShape="1">
          <a:blip r:embed="rId4">
            <a:alphaModFix/>
          </a:blip>
          <a:srcRect b="0" l="0" r="0" t="12785"/>
          <a:stretch/>
        </p:blipFill>
        <p:spPr>
          <a:xfrm>
            <a:off x="1089813" y="1882138"/>
            <a:ext cx="6964376" cy="1747437"/>
          </a:xfrm>
          <a:prstGeom prst="rect">
            <a:avLst/>
          </a:prstGeom>
          <a:noFill/>
          <a:ln>
            <a:noFill/>
          </a:ln>
        </p:spPr>
      </p:pic>
      <p:sp>
        <p:nvSpPr>
          <p:cNvPr id="661" name="Google Shape;661;p89"/>
          <p:cNvSpPr txBox="1"/>
          <p:nvPr/>
        </p:nvSpPr>
        <p:spPr>
          <a:xfrm>
            <a:off x="829225" y="3787075"/>
            <a:ext cx="3944400" cy="4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Problemas: ¿cuáles detectan?</a:t>
            </a:r>
            <a:endParaRPr b="0" i="0" sz="1700" u="none" cap="none" strike="noStrike">
              <a:solidFill>
                <a:srgbClr val="000000"/>
              </a:solidFill>
              <a:latin typeface="Helvetica Neue Light"/>
              <a:ea typeface="Helvetica Neue Light"/>
              <a:cs typeface="Helvetica Neue Light"/>
              <a:sym typeface="Helvetica Neue Light"/>
            </a:endParaRPr>
          </a:p>
        </p:txBody>
      </p:sp>
      <p:sp>
        <p:nvSpPr>
          <p:cNvPr id="662" name="Google Shape;662;p89"/>
          <p:cNvSpPr txBox="1"/>
          <p:nvPr/>
        </p:nvSpPr>
        <p:spPr>
          <a:xfrm>
            <a:off x="53750" y="4212775"/>
            <a:ext cx="9144000" cy="58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419" sz="1400" u="none" cap="none" strike="noStrike">
                <a:solidFill>
                  <a:schemeClr val="dk1"/>
                </a:solidFill>
                <a:highlight>
                  <a:srgbClr val="E0FF00"/>
                </a:highlight>
                <a:latin typeface="Helvetica Neue Light"/>
                <a:ea typeface="Helvetica Neue Light"/>
                <a:cs typeface="Helvetica Neue Light"/>
                <a:sym typeface="Helvetica Neue Light"/>
              </a:rPr>
              <a:t>Agregar espacios manuales entre concatenaciones ‘+’, dificultad para modificar texto, multiline explícito \n, poca legibilidad.</a:t>
            </a:r>
            <a:endParaRPr b="0" i="0" sz="14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0"/>
          <p:cNvSpPr txBox="1"/>
          <p:nvPr/>
        </p:nvSpPr>
        <p:spPr>
          <a:xfrm>
            <a:off x="364200" y="1040600"/>
            <a:ext cx="8415600" cy="219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Con </a:t>
            </a:r>
            <a:r>
              <a:rPr b="1" i="0" lang="es-419" sz="2000" u="none" cap="none" strike="noStrike">
                <a:solidFill>
                  <a:schemeClr val="dk1"/>
                </a:solidFill>
                <a:highlight>
                  <a:srgbClr val="FFFFFF"/>
                </a:highlight>
                <a:latin typeface="Helvetica Neue"/>
                <a:ea typeface="Helvetica Neue"/>
                <a:cs typeface="Helvetica Neue"/>
                <a:sym typeface="Helvetica Neue"/>
              </a:rPr>
              <a:t>ES6</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podemos interpolar </a:t>
            </a:r>
            <a:r>
              <a:rPr b="1" i="0" lang="es-419" sz="2000" u="none" cap="none" strike="noStrike">
                <a:solidFill>
                  <a:schemeClr val="dk1"/>
                </a:solidFill>
                <a:highlight>
                  <a:srgbClr val="FFFFFF"/>
                </a:highlight>
                <a:latin typeface="Helvetica Neue"/>
                <a:ea typeface="Helvetica Neue"/>
                <a:cs typeface="Helvetica Neue"/>
                <a:sym typeface="Helvetica Neue"/>
              </a:rPr>
              <a:t>strings</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de una forma más sencilla, a como estábamos haciendo hasta ahora. Miremos el ejemplo: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668" name="Google Shape;668;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9" name="Google Shape;669;p90"/>
          <p:cNvPicPr preferRelativeResize="0"/>
          <p:nvPr/>
        </p:nvPicPr>
        <p:blipFill rotWithShape="1">
          <a:blip r:embed="rId4">
            <a:alphaModFix/>
          </a:blip>
          <a:srcRect b="0" l="0" r="0" t="0"/>
          <a:stretch/>
        </p:blipFill>
        <p:spPr>
          <a:xfrm>
            <a:off x="622513" y="2113600"/>
            <a:ext cx="7898975" cy="1875700"/>
          </a:xfrm>
          <a:prstGeom prst="rect">
            <a:avLst/>
          </a:prstGeom>
          <a:noFill/>
          <a:ln>
            <a:noFill/>
          </a:ln>
        </p:spPr>
      </p:pic>
      <p:sp>
        <p:nvSpPr>
          <p:cNvPr id="670" name="Google Shape;670;p90"/>
          <p:cNvSpPr txBox="1"/>
          <p:nvPr/>
        </p:nvSpPr>
        <p:spPr>
          <a:xfrm>
            <a:off x="2183550" y="342950"/>
            <a:ext cx="4776900" cy="6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TEMPLATE STRINGS</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1"/>
          <p:cNvSpPr txBox="1"/>
          <p:nvPr/>
        </p:nvSpPr>
        <p:spPr>
          <a:xfrm>
            <a:off x="4302500" y="2846225"/>
            <a:ext cx="4698000" cy="118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676" name="Google Shape;676;p91"/>
          <p:cNvSpPr txBox="1"/>
          <p:nvPr/>
        </p:nvSpPr>
        <p:spPr>
          <a:xfrm>
            <a:off x="1887300" y="375675"/>
            <a:ext cx="53694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VALORES POR DEFECTO: ANTES Y HOY</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p:txBody>
      </p:sp>
      <p:pic>
        <p:nvPicPr>
          <p:cNvPr id="677" name="Google Shape;677;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8" name="Google Shape;678;p91"/>
          <p:cNvSpPr txBox="1"/>
          <p:nvPr/>
        </p:nvSpPr>
        <p:spPr>
          <a:xfrm>
            <a:off x="943800" y="1364775"/>
            <a:ext cx="7256400" cy="112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Antes teníamos que comprobar si la variable ya tenía un valor, para dar una respuesta por defecto.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En cambio hoy, podemos usar otra sintaxis, aunque tenga algunas diferencias de comportamiento.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679" name="Google Shape;679;p91"/>
          <p:cNvPicPr preferRelativeResize="0"/>
          <p:nvPr/>
        </p:nvPicPr>
        <p:blipFill rotWithShape="1">
          <a:blip r:embed="rId4">
            <a:alphaModFix/>
          </a:blip>
          <a:srcRect b="0" l="0" r="0" t="0"/>
          <a:stretch/>
        </p:blipFill>
        <p:spPr>
          <a:xfrm>
            <a:off x="2477625" y="3045125"/>
            <a:ext cx="4000688" cy="989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2"/>
          <p:cNvSpPr txBox="1"/>
          <p:nvPr/>
        </p:nvSpPr>
        <p:spPr>
          <a:xfrm>
            <a:off x="4291275" y="1131800"/>
            <a:ext cx="4698000" cy="3348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En muchas convenciones </a:t>
            </a:r>
            <a:r>
              <a:rPr b="1" i="0" lang="es-419" sz="1700" u="none" cap="none" strike="noStrike">
                <a:solidFill>
                  <a:schemeClr val="dk1"/>
                </a:solidFill>
                <a:highlight>
                  <a:srgbClr val="FFFFFF"/>
                </a:highlight>
                <a:latin typeface="Courier New"/>
                <a:ea typeface="Courier New"/>
                <a:cs typeface="Courier New"/>
                <a:sym typeface="Courier New"/>
              </a:rPr>
              <a:t>null</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es considerado como algo explícito de un valor que </a:t>
            </a:r>
            <a:r>
              <a:rPr b="1" i="0" lang="es-419" sz="1900" u="none" cap="none" strike="noStrike">
                <a:solidFill>
                  <a:schemeClr val="dk1"/>
                </a:solidFill>
                <a:highlight>
                  <a:srgbClr val="FFFFFF"/>
                </a:highlight>
                <a:latin typeface="Helvetica Neue"/>
                <a:ea typeface="Helvetica Neue"/>
                <a:cs typeface="Helvetica Neue"/>
                <a:sym typeface="Helvetica Neue"/>
              </a:rPr>
              <a:t>es la nada</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Mientras que al </a:t>
            </a:r>
            <a:r>
              <a:rPr b="1" i="0" lang="es-419" sz="1700" u="none" cap="none" strike="noStrike">
                <a:solidFill>
                  <a:schemeClr val="dk1"/>
                </a:solidFill>
                <a:highlight>
                  <a:srgbClr val="FFFFFF"/>
                </a:highlight>
                <a:latin typeface="Courier New"/>
                <a:ea typeface="Courier New"/>
                <a:cs typeface="Courier New"/>
                <a:sym typeface="Courier New"/>
              </a:rPr>
              <a:t>undefined</a:t>
            </a:r>
            <a:r>
              <a:rPr b="0" i="0" lang="es-419" sz="1700" u="none" cap="none" strike="noStrike">
                <a:solidFill>
                  <a:schemeClr val="dk1"/>
                </a:solidFill>
                <a:highlight>
                  <a:srgbClr val="FFFFFF"/>
                </a:highlight>
                <a:latin typeface="Courier New"/>
                <a:ea typeface="Courier New"/>
                <a:cs typeface="Courier New"/>
                <a:sym typeface="Courier New"/>
              </a:rPr>
              <a:t>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se lo considera como un valor que aún no se puede inferir que es, cuando no pasamos un parámetro será </a:t>
            </a:r>
            <a:r>
              <a:rPr b="1" i="0" lang="es-419" sz="1700" u="none" cap="none" strike="noStrike">
                <a:solidFill>
                  <a:schemeClr val="dk1"/>
                </a:solidFill>
                <a:highlight>
                  <a:srgbClr val="FFFFFF"/>
                </a:highlight>
                <a:latin typeface="Courier New"/>
                <a:ea typeface="Courier New"/>
                <a:cs typeface="Courier New"/>
                <a:sym typeface="Courier New"/>
              </a:rPr>
              <a:t>undefined</a:t>
            </a:r>
            <a:r>
              <a:rPr b="0" i="0" lang="es-419" sz="1700" u="none" cap="none" strike="noStrike">
                <a:solidFill>
                  <a:schemeClr val="dk1"/>
                </a:solidFill>
                <a:highlight>
                  <a:srgbClr val="FFFFFF"/>
                </a:highlight>
                <a:latin typeface="Courier New"/>
                <a:ea typeface="Courier New"/>
                <a:cs typeface="Courier New"/>
                <a:sym typeface="Courier New"/>
              </a:rPr>
              <a:t>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(indefinido)</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Dicho esto, si le paso </a:t>
            </a:r>
            <a:r>
              <a:rPr b="1" i="0" lang="es-419" sz="1700" u="none" cap="none" strike="noStrike">
                <a:solidFill>
                  <a:schemeClr val="dk1"/>
                </a:solidFill>
                <a:highlight>
                  <a:srgbClr val="FFFFFF"/>
                </a:highlight>
                <a:latin typeface="Courier New"/>
                <a:ea typeface="Courier New"/>
                <a:cs typeface="Courier New"/>
                <a:sym typeface="Courier New"/>
              </a:rPr>
              <a:t>null </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a </a:t>
            </a:r>
            <a:r>
              <a:rPr b="1" i="0" lang="es-419" sz="1700" u="none" cap="none" strike="noStrike">
                <a:solidFill>
                  <a:schemeClr val="dk1"/>
                </a:solidFill>
                <a:highlight>
                  <a:srgbClr val="FFFFFF"/>
                </a:highlight>
                <a:latin typeface="Courier New"/>
                <a:ea typeface="Courier New"/>
                <a:cs typeface="Courier New"/>
                <a:sym typeface="Courier New"/>
              </a:rPr>
              <a:t>function</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¡el valor por defecto no se aplicará!</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685" name="Google Shape;685;p92"/>
          <p:cNvSpPr txBox="1"/>
          <p:nvPr/>
        </p:nvSpPr>
        <p:spPr>
          <a:xfrm>
            <a:off x="1372950" y="301550"/>
            <a:ext cx="6398100" cy="57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VALORES POR DEFECTO: ¡CUIDADO!</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000"/>
              <a:buFont typeface="Arial"/>
              <a:buNone/>
            </a:pPr>
            <a:r>
              <a:t/>
            </a:r>
            <a:endParaRPr b="0" i="1" sz="3000" u="none" cap="none" strike="noStrike">
              <a:solidFill>
                <a:srgbClr val="000000"/>
              </a:solidFill>
              <a:latin typeface="Anton"/>
              <a:ea typeface="Anton"/>
              <a:cs typeface="Anton"/>
              <a:sym typeface="Anton"/>
            </a:endParaRPr>
          </a:p>
        </p:txBody>
      </p:sp>
      <p:pic>
        <p:nvPicPr>
          <p:cNvPr id="686" name="Google Shape;686;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7" name="Google Shape;687;p92"/>
          <p:cNvPicPr preferRelativeResize="0"/>
          <p:nvPr/>
        </p:nvPicPr>
        <p:blipFill rotWithShape="1">
          <a:blip r:embed="rId4">
            <a:alphaModFix/>
          </a:blip>
          <a:srcRect b="0" l="0" r="0" t="0"/>
          <a:stretch/>
        </p:blipFill>
        <p:spPr>
          <a:xfrm>
            <a:off x="558013" y="3424000"/>
            <a:ext cx="3318435" cy="1566300"/>
          </a:xfrm>
          <a:prstGeom prst="rect">
            <a:avLst/>
          </a:prstGeom>
          <a:noFill/>
          <a:ln>
            <a:noFill/>
          </a:ln>
        </p:spPr>
      </p:pic>
      <p:pic>
        <p:nvPicPr>
          <p:cNvPr id="688" name="Google Shape;688;p92"/>
          <p:cNvPicPr preferRelativeResize="0"/>
          <p:nvPr/>
        </p:nvPicPr>
        <p:blipFill rotWithShape="1">
          <a:blip r:embed="rId5">
            <a:alphaModFix/>
          </a:blip>
          <a:srcRect b="0" l="0" r="0" t="0"/>
          <a:stretch/>
        </p:blipFill>
        <p:spPr>
          <a:xfrm>
            <a:off x="143200" y="1241650"/>
            <a:ext cx="4148076" cy="195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3"/>
          <p:cNvSpPr txBox="1"/>
          <p:nvPr/>
        </p:nvSpPr>
        <p:spPr>
          <a:xfrm>
            <a:off x="0" y="954000"/>
            <a:ext cx="9144000" cy="244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Ahora JavaScript se empieza a parecer a lenguajes como Python o Ruby. </a:t>
            </a:r>
            <a:r>
              <a:rPr b="1" i="0" lang="es-419" sz="1900" u="none" cap="none" strike="noStrike">
                <a:solidFill>
                  <a:schemeClr val="dk1"/>
                </a:solidFill>
                <a:highlight>
                  <a:srgbClr val="FFFFFF"/>
                </a:highlight>
                <a:latin typeface="Helvetica Neue"/>
                <a:ea typeface="Helvetica Neue"/>
                <a:cs typeface="Helvetica Neue"/>
                <a:sym typeface="Helvetica Neue"/>
              </a:rPr>
              <a:t>Llamamos a las funciones desde los propios scripts</a:t>
            </a:r>
            <a:r>
              <a:rPr b="0" i="0" lang="es-419" sz="1900" u="none" cap="none" strike="noStrike">
                <a:solidFill>
                  <a:schemeClr val="dk1"/>
                </a:solidFill>
                <a:highlight>
                  <a:srgbClr val="FFFFFF"/>
                </a:highlight>
                <a:latin typeface="Helvetica Neue Light"/>
                <a:ea typeface="Helvetica Neue Light"/>
                <a:cs typeface="Helvetica Neue Light"/>
                <a:sym typeface="Helvetica Neue Light"/>
              </a:rPr>
              <a:t>, sin tener que importarlos en el HTML si usamos JavaScript en el navegador.</a:t>
            </a:r>
            <a:endParaRPr b="0" i="0" sz="19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Y para importar en otro fichero: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694" name="Google Shape;694;p93"/>
          <p:cNvSpPr txBox="1"/>
          <p:nvPr/>
        </p:nvSpPr>
        <p:spPr>
          <a:xfrm>
            <a:off x="2183538" y="25275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419" sz="3000" u="none" cap="none" strike="noStrike">
                <a:solidFill>
                  <a:srgbClr val="000000"/>
                </a:solidFill>
                <a:latin typeface="Anton"/>
                <a:ea typeface="Anton"/>
                <a:cs typeface="Anton"/>
                <a:sym typeface="Anton"/>
              </a:rPr>
              <a:t>MÓDULOS</a:t>
            </a:r>
            <a:endParaRPr b="0" i="1" sz="3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t/>
            </a:r>
            <a:endParaRPr b="0" i="1" sz="2600" u="none" cap="none" strike="noStrike">
              <a:solidFill>
                <a:srgbClr val="000000"/>
              </a:solidFill>
              <a:latin typeface="Anton"/>
              <a:ea typeface="Anton"/>
              <a:cs typeface="Anton"/>
              <a:sym typeface="Anton"/>
            </a:endParaRPr>
          </a:p>
        </p:txBody>
      </p:sp>
      <p:pic>
        <p:nvPicPr>
          <p:cNvPr id="695" name="Google Shape;695;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6" name="Google Shape;696;p93"/>
          <p:cNvPicPr preferRelativeResize="0"/>
          <p:nvPr/>
        </p:nvPicPr>
        <p:blipFill rotWithShape="1">
          <a:blip r:embed="rId4">
            <a:alphaModFix/>
          </a:blip>
          <a:srcRect b="0" l="12219" r="0" t="0"/>
          <a:stretch/>
        </p:blipFill>
        <p:spPr>
          <a:xfrm>
            <a:off x="2940301" y="2092175"/>
            <a:ext cx="3263400" cy="1205275"/>
          </a:xfrm>
          <a:prstGeom prst="rect">
            <a:avLst/>
          </a:prstGeom>
          <a:noFill/>
          <a:ln>
            <a:noFill/>
          </a:ln>
        </p:spPr>
      </p:pic>
      <p:pic>
        <p:nvPicPr>
          <p:cNvPr id="697" name="Google Shape;697;p93"/>
          <p:cNvPicPr preferRelativeResize="0"/>
          <p:nvPr/>
        </p:nvPicPr>
        <p:blipFill rotWithShape="1">
          <a:blip r:embed="rId5">
            <a:alphaModFix/>
          </a:blip>
          <a:srcRect b="0" l="11347" r="0" t="0"/>
          <a:stretch/>
        </p:blipFill>
        <p:spPr>
          <a:xfrm>
            <a:off x="3037687" y="3785025"/>
            <a:ext cx="3068626" cy="1205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1" name="Shape 701"/>
        <p:cNvGrpSpPr/>
        <p:nvPr/>
      </p:nvGrpSpPr>
      <p:grpSpPr>
        <a:xfrm>
          <a:off x="0" y="0"/>
          <a:ext cx="0" cy="0"/>
          <a:chOff x="0" y="0"/>
          <a:chExt cx="0" cy="0"/>
        </a:xfrm>
      </p:grpSpPr>
      <p:sp>
        <p:nvSpPr>
          <p:cNvPr id="702" name="Google Shape;702;p9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03" name="Google Shape;703;p9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
        <p:nvSpPr>
          <p:cNvPr id="704" name="Google Shape;704;p94"/>
          <p:cNvSpPr txBox="1"/>
          <p:nvPr/>
        </p:nvSpPr>
        <p:spPr>
          <a:xfrm>
            <a:off x="3554025" y="4089800"/>
            <a:ext cx="437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chemeClr val="lt1"/>
                </a:solidFill>
                <a:latin typeface="Arial"/>
                <a:ea typeface="Arial"/>
                <a:cs typeface="Arial"/>
                <a:sym typeface="Arial"/>
              </a:rPr>
              <a:t>FIN DEL MOMENTO 3</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2"/>
          <p:cNvPicPr preferRelativeResize="0"/>
          <p:nvPr/>
        </p:nvPicPr>
        <p:blipFill rotWithShape="1">
          <a:blip r:embed="rId3">
            <a:alphaModFix/>
          </a:blip>
          <a:srcRect b="0" l="0" r="0" t="0"/>
          <a:stretch/>
        </p:blipFill>
        <p:spPr>
          <a:xfrm>
            <a:off x="3917850" y="1867699"/>
            <a:ext cx="1379450" cy="1379450"/>
          </a:xfrm>
          <a:prstGeom prst="rect">
            <a:avLst/>
          </a:prstGeom>
          <a:noFill/>
          <a:ln>
            <a:noFill/>
          </a:ln>
        </p:spPr>
      </p:pic>
      <p:sp>
        <p:nvSpPr>
          <p:cNvPr id="153" name="Google Shape;153;p32"/>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419" sz="1800" u="none" cap="none" strike="noStrike">
                <a:solidFill>
                  <a:srgbClr val="000000"/>
                </a:solidFill>
                <a:latin typeface="Helvetica Neue Light"/>
                <a:ea typeface="Helvetica Neue Light"/>
                <a:cs typeface="Helvetica Neue Light"/>
                <a:sym typeface="Helvetica Neue Light"/>
              </a:rPr>
              <a:t>la práctica.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154" name="Google Shape;154;p32"/>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155" name="Google Shape;155;p32"/>
          <p:cNvSpPr txBox="1"/>
          <p:nvPr/>
        </p:nvSpPr>
        <p:spPr>
          <a:xfrm>
            <a:off x="2746500" y="33233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419"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s-419" sz="1400" u="none" cap="none" strike="noStrike">
                <a:solidFill>
                  <a:srgbClr val="000000"/>
                </a:solidFill>
                <a:latin typeface="Helvetica Neue Light"/>
                <a:ea typeface="Helvetica Neue Light"/>
                <a:cs typeface="Helvetica Neue Light"/>
                <a:sym typeface="Helvetica Neue Light"/>
              </a:rPr>
              <a:t>Entregas con el estado de avance de tu </a:t>
            </a:r>
            <a:r>
              <a:rPr b="1" i="0" lang="es-419" sz="1400" u="none" cap="none" strike="noStrike">
                <a:solidFill>
                  <a:srgbClr val="000000"/>
                </a:solidFill>
                <a:latin typeface="Helvetica Neue"/>
                <a:ea typeface="Helvetica Neue"/>
                <a:cs typeface="Helvetica Neue"/>
                <a:sym typeface="Helvetica Neue"/>
              </a:rPr>
              <a:t>proyecto final</a:t>
            </a:r>
            <a:r>
              <a:rPr b="0" i="0" lang="es-419" sz="1400" u="none" cap="none" strike="noStrike">
                <a:solidFill>
                  <a:srgbClr val="000000"/>
                </a:solidFill>
                <a:latin typeface="Helvetica Neue Light"/>
                <a:ea typeface="Helvetica Neue Light"/>
                <a:cs typeface="Helvetica Neue Light"/>
                <a:sym typeface="Helvetica Neue Light"/>
              </a:rPr>
              <a:t> que deberás subir a la plataforma a lo largo del curso y </a:t>
            </a:r>
            <a:r>
              <a:rPr b="0" i="0" lang="es-419" sz="1400" u="none" cap="none" strike="noStrike">
                <a:solidFill>
                  <a:schemeClr val="dk1"/>
                </a:solidFill>
                <a:latin typeface="Helvetica Neue Light"/>
                <a:ea typeface="Helvetica Neue Light"/>
                <a:cs typeface="Helvetica Neue Light"/>
                <a:sym typeface="Helvetica Neue Light"/>
              </a:rPr>
              <a:t>hasta 7 días luego de la clase</a:t>
            </a:r>
            <a:r>
              <a:rPr b="0" i="0" lang="es-419" sz="1400" u="none" cap="none" strike="noStrike">
                <a:solidFill>
                  <a:srgbClr val="000000"/>
                </a:solidFill>
                <a:latin typeface="Helvetica Neue Light"/>
                <a:ea typeface="Helvetica Neue Light"/>
                <a:cs typeface="Helvetica Neue Light"/>
                <a:sym typeface="Helvetica Neue Light"/>
              </a:rPr>
              <a:t>, para ser corregidas por tu docente o tutor/a.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56" name="Google Shape;156;p32"/>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157" name="Google Shape;157;p32"/>
          <p:cNvSpPr/>
          <p:nvPr/>
        </p:nvSpPr>
        <p:spPr>
          <a:xfrm>
            <a:off x="4915400" y="18061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rgbClr val="FFFFFF"/>
                </a:solidFill>
                <a:latin typeface="Helvetica Neue"/>
                <a:ea typeface="Helvetica Neue"/>
                <a:cs typeface="Helvetica Neue"/>
                <a:sym typeface="Helvetica Neue"/>
              </a:rPr>
              <a:t>1</a:t>
            </a:r>
            <a:endParaRPr b="1" i="0" sz="1400" u="none" cap="none" strike="noStrike">
              <a:solidFill>
                <a:srgbClr val="FFFFFF"/>
              </a:solidFill>
              <a:latin typeface="Helvetica Neue"/>
              <a:ea typeface="Helvetica Neue"/>
              <a:cs typeface="Helvetica Neue"/>
              <a:sym typeface="Helvetica Neue"/>
            </a:endParaRPr>
          </a:p>
        </p:txBody>
      </p:sp>
      <p:sp>
        <p:nvSpPr>
          <p:cNvPr id="158" name="Google Shape;158;p32"/>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8" name="Shape 708"/>
        <p:cNvGrpSpPr/>
        <p:nvPr/>
      </p:nvGrpSpPr>
      <p:grpSpPr>
        <a:xfrm>
          <a:off x="0" y="0"/>
          <a:ext cx="0" cy="0"/>
          <a:chOff x="0" y="0"/>
          <a:chExt cx="0" cy="0"/>
        </a:xfrm>
      </p:grpSpPr>
      <p:sp>
        <p:nvSpPr>
          <p:cNvPr id="709" name="Google Shape;709;p9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REACT JS: LOS INICIOS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6"/>
          <p:cNvSpPr txBox="1"/>
          <p:nvPr/>
        </p:nvSpPr>
        <p:spPr>
          <a:xfrm>
            <a:off x="852150" y="2333400"/>
            <a:ext cx="7439700" cy="176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419" sz="2000" u="none" cap="none" strike="noStrike">
                <a:solidFill>
                  <a:schemeClr val="dk1"/>
                </a:solidFill>
                <a:highlight>
                  <a:srgbClr val="FFFFFF"/>
                </a:highlight>
                <a:latin typeface="Helvetica Neue"/>
                <a:ea typeface="Helvetica Neue"/>
                <a:cs typeface="Helvetica Neue"/>
                <a:sym typeface="Helvetica Neue"/>
              </a:rPr>
              <a:t>React JS </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es una biblioteca para </a:t>
            </a:r>
            <a:r>
              <a:rPr b="1" i="0" lang="es-419" sz="2000" u="none" cap="none" strike="noStrike">
                <a:solidFill>
                  <a:schemeClr val="dk1"/>
                </a:solidFill>
                <a:highlight>
                  <a:srgbClr val="FFFFFF"/>
                </a:highlight>
                <a:latin typeface="Helvetica Neue"/>
                <a:ea typeface="Helvetica Neue"/>
                <a:cs typeface="Helvetica Neue"/>
                <a:sym typeface="Helvetica Neue"/>
              </a:rPr>
              <a:t>desarrollo web</a:t>
            </a:r>
            <a:r>
              <a:rPr b="0" i="0" lang="es-419" sz="2000" u="none" cap="none" strike="noStrike">
                <a:solidFill>
                  <a:schemeClr val="dk1"/>
                </a:solidFill>
                <a:highlight>
                  <a:srgbClr val="FFFFFF"/>
                </a:highlight>
                <a:latin typeface="Helvetica Neue Light"/>
                <a:ea typeface="Helvetica Neue Light"/>
                <a:cs typeface="Helvetica Neue Light"/>
                <a:sym typeface="Helvetica Neue Light"/>
              </a:rPr>
              <a:t>, por lo cual debemos contar con conocimientos mínimos sobre los lenguajes que el navegador web interpreta.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715" name="Google Shape;715;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16" name="Google Shape;716;p96"/>
          <p:cNvPicPr preferRelativeResize="0"/>
          <p:nvPr/>
        </p:nvPicPr>
        <p:blipFill rotWithShape="1">
          <a:blip r:embed="rId4">
            <a:alphaModFix/>
          </a:blip>
          <a:srcRect b="0" l="0" r="0" t="0"/>
          <a:stretch/>
        </p:blipFill>
        <p:spPr>
          <a:xfrm>
            <a:off x="3660263" y="701400"/>
            <a:ext cx="1823463" cy="1632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97"/>
          <p:cNvPicPr preferRelativeResize="0"/>
          <p:nvPr/>
        </p:nvPicPr>
        <p:blipFill rotWithShape="1">
          <a:blip r:embed="rId3">
            <a:alphaModFix/>
          </a:blip>
          <a:srcRect b="0" l="0" r="0" t="0"/>
          <a:stretch/>
        </p:blipFill>
        <p:spPr>
          <a:xfrm>
            <a:off x="3660263" y="674525"/>
            <a:ext cx="1823463" cy="1632000"/>
          </a:xfrm>
          <a:prstGeom prst="rect">
            <a:avLst/>
          </a:prstGeom>
          <a:noFill/>
          <a:ln>
            <a:noFill/>
          </a:ln>
        </p:spPr>
      </p:pic>
      <p:sp>
        <p:nvSpPr>
          <p:cNvPr id="722" name="Google Shape;722;p97"/>
          <p:cNvSpPr txBox="1"/>
          <p:nvPr/>
        </p:nvSpPr>
        <p:spPr>
          <a:xfrm>
            <a:off x="443175" y="2571750"/>
            <a:ext cx="8326200" cy="243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React JS </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fue creada por Jordan Walke, un ingeniero de software en Facebook, inspirado por los problemas que tenía la compañía con el mantenimiento del código de los anuncios dentro de su plataforma. </a:t>
            </a:r>
            <a:endParaRPr b="0" i="0" sz="2000" u="none" cap="none" strike="noStrike">
              <a:solidFill>
                <a:srgbClr val="202122"/>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React intenta ayudar a los desarrolladores a </a:t>
            </a:r>
            <a:r>
              <a:rPr b="1" i="0" lang="es-419" sz="2000" u="none" cap="none" strike="noStrike">
                <a:solidFill>
                  <a:srgbClr val="202122"/>
                </a:solidFill>
                <a:highlight>
                  <a:srgbClr val="FFFFFF"/>
                </a:highlight>
                <a:latin typeface="Helvetica Neue"/>
                <a:ea typeface="Helvetica Neue"/>
                <a:cs typeface="Helvetica Neue"/>
                <a:sym typeface="Helvetica Neue"/>
              </a:rPr>
              <a:t>construir aplicaciones que usan datos que cambian todo el tiempo</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Su objetivo es ser </a:t>
            </a:r>
            <a:r>
              <a:rPr b="1" i="0" lang="es-419" sz="2000" u="none" cap="none" strike="noStrike">
                <a:solidFill>
                  <a:srgbClr val="202122"/>
                </a:solidFill>
                <a:highlight>
                  <a:srgbClr val="FFFFFF"/>
                </a:highlight>
                <a:latin typeface="Helvetica Neue"/>
                <a:ea typeface="Helvetica Neue"/>
                <a:cs typeface="Helvetica Neue"/>
                <a:sym typeface="Helvetica Neue"/>
              </a:rPr>
              <a:t>sencilla</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 </a:t>
            </a:r>
            <a:r>
              <a:rPr b="1" i="0" lang="es-419" sz="2000" u="none" cap="none" strike="noStrike">
                <a:solidFill>
                  <a:srgbClr val="202122"/>
                </a:solidFill>
                <a:highlight>
                  <a:srgbClr val="FFFFFF"/>
                </a:highlight>
                <a:latin typeface="Helvetica Neue"/>
                <a:ea typeface="Helvetica Neue"/>
                <a:cs typeface="Helvetica Neue"/>
                <a:sym typeface="Helvetica Neue"/>
              </a:rPr>
              <a:t>declarativa </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y </a:t>
            </a:r>
            <a:r>
              <a:rPr b="1" i="0" lang="es-419" sz="2000" u="none" cap="none" strike="noStrike">
                <a:solidFill>
                  <a:srgbClr val="202122"/>
                </a:solidFill>
                <a:highlight>
                  <a:srgbClr val="FFFFFF"/>
                </a:highlight>
                <a:latin typeface="Helvetica Neue"/>
                <a:ea typeface="Helvetica Neue"/>
                <a:cs typeface="Helvetica Neue"/>
                <a:sym typeface="Helvetica Neue"/>
              </a:rPr>
              <a:t>fácil de combinar</a:t>
            </a:r>
            <a:r>
              <a:rPr b="0" i="0" lang="es-419" sz="2000" u="none" cap="none" strike="noStrike">
                <a:solidFill>
                  <a:srgbClr val="202122"/>
                </a:solidFill>
                <a:highlight>
                  <a:srgbClr val="FFFFFF"/>
                </a:highlight>
                <a:latin typeface="Helvetica Neue Light"/>
                <a:ea typeface="Helvetica Neue Light"/>
                <a:cs typeface="Helvetica Neue Light"/>
                <a:sym typeface="Helvetica Neue Light"/>
              </a:rPr>
              <a:t>.</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8"/>
          <p:cNvSpPr txBox="1"/>
          <p:nvPr/>
        </p:nvSpPr>
        <p:spPr>
          <a:xfrm>
            <a:off x="408900" y="134250"/>
            <a:ext cx="8326200" cy="74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0" i="1" lang="es-419" sz="3000" u="none" cap="none" strike="noStrike">
                <a:solidFill>
                  <a:schemeClr val="dk1"/>
                </a:solidFill>
                <a:highlight>
                  <a:schemeClr val="lt1"/>
                </a:highlight>
                <a:latin typeface="Anton"/>
                <a:ea typeface="Anton"/>
                <a:cs typeface="Anton"/>
                <a:sym typeface="Anton"/>
              </a:rPr>
              <a:t>SITIOS BASADOS EN REACT JS</a:t>
            </a:r>
            <a:endParaRPr b="0" i="1" sz="3000" u="none" cap="none" strike="noStrike">
              <a:solidFill>
                <a:srgbClr val="000000"/>
              </a:solidFill>
              <a:latin typeface="Anton"/>
              <a:ea typeface="Anton"/>
              <a:cs typeface="Anton"/>
              <a:sym typeface="Anton"/>
            </a:endParaRPr>
          </a:p>
        </p:txBody>
      </p:sp>
      <p:pic>
        <p:nvPicPr>
          <p:cNvPr id="728" name="Google Shape;728;p98"/>
          <p:cNvPicPr preferRelativeResize="0"/>
          <p:nvPr/>
        </p:nvPicPr>
        <p:blipFill rotWithShape="1">
          <a:blip r:embed="rId3">
            <a:alphaModFix/>
          </a:blip>
          <a:srcRect b="0" l="0" r="0" t="0"/>
          <a:stretch/>
        </p:blipFill>
        <p:spPr>
          <a:xfrm>
            <a:off x="710150" y="1329900"/>
            <a:ext cx="1322475" cy="1322475"/>
          </a:xfrm>
          <a:prstGeom prst="rect">
            <a:avLst/>
          </a:prstGeom>
          <a:noFill/>
          <a:ln>
            <a:noFill/>
          </a:ln>
        </p:spPr>
      </p:pic>
      <p:pic>
        <p:nvPicPr>
          <p:cNvPr id="729" name="Google Shape;729;p98"/>
          <p:cNvPicPr preferRelativeResize="0"/>
          <p:nvPr/>
        </p:nvPicPr>
        <p:blipFill rotWithShape="1">
          <a:blip r:embed="rId4">
            <a:alphaModFix/>
          </a:blip>
          <a:srcRect b="0" l="0" r="0" t="0"/>
          <a:stretch/>
        </p:blipFill>
        <p:spPr>
          <a:xfrm>
            <a:off x="3718963" y="1374688"/>
            <a:ext cx="1415048" cy="1322475"/>
          </a:xfrm>
          <a:prstGeom prst="rect">
            <a:avLst/>
          </a:prstGeom>
          <a:noFill/>
          <a:ln>
            <a:noFill/>
          </a:ln>
        </p:spPr>
      </p:pic>
      <p:pic>
        <p:nvPicPr>
          <p:cNvPr id="730" name="Google Shape;730;p98"/>
          <p:cNvPicPr preferRelativeResize="0"/>
          <p:nvPr/>
        </p:nvPicPr>
        <p:blipFill rotWithShape="1">
          <a:blip r:embed="rId5">
            <a:alphaModFix/>
          </a:blip>
          <a:srcRect b="0" l="0" r="0" t="0"/>
          <a:stretch/>
        </p:blipFill>
        <p:spPr>
          <a:xfrm>
            <a:off x="6820350" y="1500600"/>
            <a:ext cx="1438275" cy="981075"/>
          </a:xfrm>
          <a:prstGeom prst="rect">
            <a:avLst/>
          </a:prstGeom>
          <a:noFill/>
          <a:ln>
            <a:noFill/>
          </a:ln>
        </p:spPr>
      </p:pic>
      <p:pic>
        <p:nvPicPr>
          <p:cNvPr id="731" name="Google Shape;731;p98"/>
          <p:cNvPicPr preferRelativeResize="0"/>
          <p:nvPr/>
        </p:nvPicPr>
        <p:blipFill rotWithShape="1">
          <a:blip r:embed="rId6">
            <a:alphaModFix/>
          </a:blip>
          <a:srcRect b="15135" l="9489" r="9956" t="18538"/>
          <a:stretch/>
        </p:blipFill>
        <p:spPr>
          <a:xfrm>
            <a:off x="1878256" y="3362525"/>
            <a:ext cx="1970556" cy="981075"/>
          </a:xfrm>
          <a:prstGeom prst="rect">
            <a:avLst/>
          </a:prstGeom>
          <a:noFill/>
          <a:ln>
            <a:noFill/>
          </a:ln>
        </p:spPr>
      </p:pic>
      <p:pic>
        <p:nvPicPr>
          <p:cNvPr id="732" name="Google Shape;732;p98"/>
          <p:cNvPicPr preferRelativeResize="0"/>
          <p:nvPr/>
        </p:nvPicPr>
        <p:blipFill rotWithShape="1">
          <a:blip r:embed="rId7">
            <a:alphaModFix/>
          </a:blip>
          <a:srcRect b="0" l="0" r="0" t="0"/>
          <a:stretch/>
        </p:blipFill>
        <p:spPr>
          <a:xfrm>
            <a:off x="5652237" y="3191825"/>
            <a:ext cx="1322475" cy="1322475"/>
          </a:xfrm>
          <a:prstGeom prst="rect">
            <a:avLst/>
          </a:prstGeom>
          <a:noFill/>
          <a:ln>
            <a:noFill/>
          </a:ln>
        </p:spPr>
      </p:pic>
      <p:sp>
        <p:nvSpPr>
          <p:cNvPr id="733" name="Google Shape;733;p98"/>
          <p:cNvSpPr txBox="1"/>
          <p:nvPr/>
        </p:nvSpPr>
        <p:spPr>
          <a:xfrm>
            <a:off x="7117825" y="3768500"/>
            <a:ext cx="1842900" cy="7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202122"/>
                </a:solidFill>
                <a:highlight>
                  <a:schemeClr val="lt1"/>
                </a:highlight>
                <a:latin typeface="Helvetica Neue Light"/>
                <a:ea typeface="Helvetica Neue Light"/>
                <a:cs typeface="Helvetica Neue Light"/>
                <a:sym typeface="Helvetica Neue Light"/>
              </a:rPr>
              <a:t>y más...</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7" name="Shape 737"/>
        <p:cNvGrpSpPr/>
        <p:nvPr/>
      </p:nvGrpSpPr>
      <p:grpSpPr>
        <a:xfrm>
          <a:off x="0" y="0"/>
          <a:ext cx="0" cy="0"/>
          <a:chOff x="0" y="0"/>
          <a:chExt cx="0" cy="0"/>
        </a:xfrm>
      </p:grpSpPr>
      <p:sp>
        <p:nvSpPr>
          <p:cNvPr id="738" name="Google Shape;738;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419">
                <a:solidFill>
                  <a:srgbClr val="FFFF00"/>
                </a:solidFill>
              </a:rPr>
              <a:t>SPA - SINGLE PAGE APPLICATION</a:t>
            </a:r>
            <a:endParaRPr b="1">
              <a:solidFill>
                <a:srgbClr val="FFFF00"/>
              </a:solidFill>
            </a:endParaRPr>
          </a:p>
        </p:txBody>
      </p:sp>
      <p:pic>
        <p:nvPicPr>
          <p:cNvPr id="739" name="Google Shape;739;p99"/>
          <p:cNvPicPr preferRelativeResize="0"/>
          <p:nvPr/>
        </p:nvPicPr>
        <p:blipFill rotWithShape="1">
          <a:blip r:embed="rId3">
            <a:alphaModFix/>
          </a:blip>
          <a:srcRect b="49979" l="0" r="0" t="0"/>
          <a:stretch/>
        </p:blipFill>
        <p:spPr>
          <a:xfrm>
            <a:off x="266488" y="1758303"/>
            <a:ext cx="4145221" cy="2295801"/>
          </a:xfrm>
          <a:prstGeom prst="rect">
            <a:avLst/>
          </a:prstGeom>
          <a:noFill/>
          <a:ln>
            <a:noFill/>
          </a:ln>
        </p:spPr>
      </p:pic>
      <p:pic>
        <p:nvPicPr>
          <p:cNvPr id="740" name="Google Shape;740;p99"/>
          <p:cNvPicPr preferRelativeResize="0"/>
          <p:nvPr/>
        </p:nvPicPr>
        <p:blipFill rotWithShape="1">
          <a:blip r:embed="rId3">
            <a:alphaModFix/>
          </a:blip>
          <a:srcRect b="0" l="0" r="0" t="49982"/>
          <a:stretch/>
        </p:blipFill>
        <p:spPr>
          <a:xfrm>
            <a:off x="4732287" y="1758300"/>
            <a:ext cx="4145225" cy="22958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4" name="Shape 744"/>
        <p:cNvGrpSpPr/>
        <p:nvPr/>
      </p:nvGrpSpPr>
      <p:grpSpPr>
        <a:xfrm>
          <a:off x="0" y="0"/>
          <a:ext cx="0" cy="0"/>
          <a:chOff x="0" y="0"/>
          <a:chExt cx="0" cy="0"/>
        </a:xfrm>
      </p:grpSpPr>
      <p:sp>
        <p:nvSpPr>
          <p:cNvPr id="745" name="Google Shape;745;p100"/>
          <p:cNvSpPr txBox="1"/>
          <p:nvPr>
            <p:ph type="title"/>
          </p:nvPr>
        </p:nvSpPr>
        <p:spPr>
          <a:xfrm>
            <a:off x="879975" y="445025"/>
            <a:ext cx="7952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419">
                <a:solidFill>
                  <a:srgbClr val="E0FF00"/>
                </a:solidFill>
              </a:rPr>
              <a:t>Hay VISTAS, no páginas</a:t>
            </a:r>
            <a:endParaRPr b="1">
              <a:solidFill>
                <a:srgbClr val="E0FF00"/>
              </a:solidFill>
            </a:endParaRPr>
          </a:p>
          <a:p>
            <a:pPr indent="0" lvl="0" marL="0" rtl="0" algn="l">
              <a:lnSpc>
                <a:spcPct val="100000"/>
              </a:lnSpc>
              <a:spcBef>
                <a:spcPts val="0"/>
              </a:spcBef>
              <a:spcAft>
                <a:spcPts val="0"/>
              </a:spcAft>
              <a:buSzPts val="2800"/>
              <a:buNone/>
            </a:pPr>
            <a:r>
              <a:rPr b="1" lang="es-419">
                <a:solidFill>
                  <a:srgbClr val="E0FF00"/>
                </a:solidFill>
              </a:rPr>
              <a:t>ENRUTAMIENTO (no son URL amigables)</a:t>
            </a:r>
            <a:endParaRPr b="1">
              <a:solidFill>
                <a:srgbClr val="E0FF00"/>
              </a:solidFill>
            </a:endParaRPr>
          </a:p>
          <a:p>
            <a:pPr indent="0" lvl="0" marL="0" rtl="0" algn="l">
              <a:lnSpc>
                <a:spcPct val="100000"/>
              </a:lnSpc>
              <a:spcBef>
                <a:spcPts val="0"/>
              </a:spcBef>
              <a:spcAft>
                <a:spcPts val="0"/>
              </a:spcAft>
              <a:buSzPts val="2800"/>
              <a:buNone/>
            </a:pPr>
            <a:r>
              <a:rPr b="1" lang="es-419">
                <a:solidFill>
                  <a:srgbClr val="E0FF00"/>
                </a:solidFill>
              </a:rPr>
              <a:t>SEO muy malo en una SPA</a:t>
            </a:r>
            <a:endParaRPr b="1">
              <a:solidFill>
                <a:srgbClr val="E0FF00"/>
              </a:solidFill>
            </a:endParaRPr>
          </a:p>
          <a:p>
            <a:pPr indent="0" lvl="0" marL="0" rtl="0" algn="l">
              <a:lnSpc>
                <a:spcPct val="100000"/>
              </a:lnSpc>
              <a:spcBef>
                <a:spcPts val="0"/>
              </a:spcBef>
              <a:spcAft>
                <a:spcPts val="0"/>
              </a:spcAft>
              <a:buSzPts val="2800"/>
              <a:buNone/>
            </a:pPr>
            <a:r>
              <a:rPr b="1" lang="es-419">
                <a:solidFill>
                  <a:srgbClr val="E0FF00"/>
                </a:solidFill>
              </a:rPr>
              <a:t>(contenido “se inyecta” dinámicamente)</a:t>
            </a:r>
            <a:endParaRPr b="1">
              <a:solidFill>
                <a:srgbClr val="E0FF00"/>
              </a:solidFill>
            </a:endParaRPr>
          </a:p>
          <a:p>
            <a:pPr indent="0" lvl="0" marL="0" rtl="0" algn="l">
              <a:lnSpc>
                <a:spcPct val="100000"/>
              </a:lnSpc>
              <a:spcBef>
                <a:spcPts val="0"/>
              </a:spcBef>
              <a:spcAft>
                <a:spcPts val="0"/>
              </a:spcAft>
              <a:buSzPts val="2800"/>
              <a:buNone/>
            </a:pPr>
            <a:r>
              <a:t/>
            </a:r>
            <a:endParaRPr b="1">
              <a:solidFill>
                <a:srgbClr val="E0FF00"/>
              </a:solidFill>
            </a:endParaRPr>
          </a:p>
        </p:txBody>
      </p:sp>
      <p:sp>
        <p:nvSpPr>
          <p:cNvPr id="746" name="Google Shape;746;p100"/>
          <p:cNvSpPr/>
          <p:nvPr/>
        </p:nvSpPr>
        <p:spPr>
          <a:xfrm>
            <a:off x="373925" y="582125"/>
            <a:ext cx="301500" cy="301200"/>
          </a:xfrm>
          <a:prstGeom prst="ellipse">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00"/>
          <p:cNvSpPr/>
          <p:nvPr/>
        </p:nvSpPr>
        <p:spPr>
          <a:xfrm>
            <a:off x="347975" y="1008038"/>
            <a:ext cx="353400" cy="301200"/>
          </a:xfrm>
          <a:prstGeom prst="triangle">
            <a:avLst>
              <a:gd fmla="val 50000" name="adj"/>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00"/>
          <p:cNvSpPr/>
          <p:nvPr/>
        </p:nvSpPr>
        <p:spPr>
          <a:xfrm>
            <a:off x="394775" y="1433975"/>
            <a:ext cx="259800" cy="291000"/>
          </a:xfrm>
          <a:prstGeom prst="rect">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9" name="Google Shape;749;p100"/>
          <p:cNvPicPr preferRelativeResize="0"/>
          <p:nvPr/>
        </p:nvPicPr>
        <p:blipFill rotWithShape="1">
          <a:blip r:embed="rId3">
            <a:alphaModFix/>
          </a:blip>
          <a:srcRect b="0" l="0" r="0" t="0"/>
          <a:stretch/>
        </p:blipFill>
        <p:spPr>
          <a:xfrm>
            <a:off x="1759600" y="2415550"/>
            <a:ext cx="4839106" cy="2409200"/>
          </a:xfrm>
          <a:prstGeom prst="rect">
            <a:avLst/>
          </a:prstGeom>
          <a:noFill/>
          <a:ln>
            <a:noFill/>
          </a:ln>
        </p:spPr>
      </p:pic>
      <p:pic>
        <p:nvPicPr>
          <p:cNvPr id="750" name="Google Shape;750;p100"/>
          <p:cNvPicPr preferRelativeResize="0"/>
          <p:nvPr/>
        </p:nvPicPr>
        <p:blipFill rotWithShape="1">
          <a:blip r:embed="rId4">
            <a:alphaModFix/>
          </a:blip>
          <a:srcRect b="0" l="28899" r="46334" t="0"/>
          <a:stretch/>
        </p:blipFill>
        <p:spPr>
          <a:xfrm>
            <a:off x="7618450" y="0"/>
            <a:ext cx="1525542" cy="5143499"/>
          </a:xfrm>
          <a:prstGeom prst="rect">
            <a:avLst/>
          </a:prstGeom>
          <a:noFill/>
          <a:ln>
            <a:noFill/>
          </a:ln>
          <a:effectLst>
            <a:outerShdw blurRad="214313" rotWithShape="0" algn="bl" dir="5400000" dist="28575">
              <a:schemeClr val="lt1">
                <a:alpha val="64709"/>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1000"/>
                                        <p:tgtEl>
                                          <p:spTgt spid="7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4" name="Shape 754"/>
        <p:cNvGrpSpPr/>
        <p:nvPr/>
      </p:nvGrpSpPr>
      <p:grpSpPr>
        <a:xfrm>
          <a:off x="0" y="0"/>
          <a:ext cx="0" cy="0"/>
          <a:chOff x="0" y="0"/>
          <a:chExt cx="0" cy="0"/>
        </a:xfrm>
      </p:grpSpPr>
      <p:sp>
        <p:nvSpPr>
          <p:cNvPr id="755" name="Google Shape;755;p101"/>
          <p:cNvSpPr txBox="1"/>
          <p:nvPr>
            <p:ph type="title"/>
          </p:nvPr>
        </p:nvSpPr>
        <p:spPr>
          <a:xfrm>
            <a:off x="213600" y="226375"/>
            <a:ext cx="7952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419" sz="2400">
                <a:solidFill>
                  <a:srgbClr val="E0FF00"/>
                </a:solidFill>
              </a:rPr>
              <a:t>Static Site Generation (técnica para solucionar SEO)</a:t>
            </a:r>
            <a:endParaRPr b="1" sz="2400">
              <a:solidFill>
                <a:srgbClr val="E0FF00"/>
              </a:solidFill>
            </a:endParaRPr>
          </a:p>
        </p:txBody>
      </p:sp>
      <p:pic>
        <p:nvPicPr>
          <p:cNvPr id="756" name="Google Shape;756;p101"/>
          <p:cNvPicPr preferRelativeResize="0"/>
          <p:nvPr/>
        </p:nvPicPr>
        <p:blipFill rotWithShape="1">
          <a:blip r:embed="rId3">
            <a:alphaModFix/>
          </a:blip>
          <a:srcRect b="0" l="28899" r="46334" t="0"/>
          <a:stretch/>
        </p:blipFill>
        <p:spPr>
          <a:xfrm>
            <a:off x="7618450" y="0"/>
            <a:ext cx="1525542" cy="5143499"/>
          </a:xfrm>
          <a:prstGeom prst="rect">
            <a:avLst/>
          </a:prstGeom>
          <a:noFill/>
          <a:ln>
            <a:noFill/>
          </a:ln>
          <a:effectLst>
            <a:outerShdw blurRad="214313" rotWithShape="0" algn="bl" dir="5400000" dist="28575">
              <a:schemeClr val="lt1">
                <a:alpha val="64709"/>
              </a:schemeClr>
            </a:outerShdw>
          </a:effectLst>
        </p:spPr>
      </p:pic>
      <p:sp>
        <p:nvSpPr>
          <p:cNvPr id="757" name="Google Shape;757;p101"/>
          <p:cNvSpPr/>
          <p:nvPr/>
        </p:nvSpPr>
        <p:spPr>
          <a:xfrm>
            <a:off x="536825" y="4614950"/>
            <a:ext cx="301500" cy="301200"/>
          </a:xfrm>
          <a:prstGeom prst="ellipse">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01"/>
          <p:cNvSpPr/>
          <p:nvPr/>
        </p:nvSpPr>
        <p:spPr>
          <a:xfrm>
            <a:off x="922250" y="4614938"/>
            <a:ext cx="353400" cy="301200"/>
          </a:xfrm>
          <a:prstGeom prst="triangle">
            <a:avLst>
              <a:gd fmla="val 50000" name="adj"/>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01"/>
          <p:cNvSpPr/>
          <p:nvPr/>
        </p:nvSpPr>
        <p:spPr>
          <a:xfrm>
            <a:off x="1415150" y="4620050"/>
            <a:ext cx="259800" cy="291000"/>
          </a:xfrm>
          <a:prstGeom prst="rect">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0" name="Google Shape;760;p101"/>
          <p:cNvPicPr preferRelativeResize="0"/>
          <p:nvPr/>
        </p:nvPicPr>
        <p:blipFill rotWithShape="1">
          <a:blip r:embed="rId4">
            <a:alphaModFix/>
          </a:blip>
          <a:srcRect b="0" l="0" r="0" t="0"/>
          <a:stretch/>
        </p:blipFill>
        <p:spPr>
          <a:xfrm>
            <a:off x="619238" y="1263825"/>
            <a:ext cx="1203623" cy="506199"/>
          </a:xfrm>
          <a:prstGeom prst="rect">
            <a:avLst/>
          </a:prstGeom>
          <a:noFill/>
          <a:ln>
            <a:noFill/>
          </a:ln>
        </p:spPr>
      </p:pic>
      <p:pic>
        <p:nvPicPr>
          <p:cNvPr id="761" name="Google Shape;761;p101"/>
          <p:cNvPicPr preferRelativeResize="0"/>
          <p:nvPr/>
        </p:nvPicPr>
        <p:blipFill rotWithShape="1">
          <a:blip r:embed="rId5">
            <a:alphaModFix/>
          </a:blip>
          <a:srcRect b="0" l="0" r="0" t="0"/>
          <a:stretch/>
        </p:blipFill>
        <p:spPr>
          <a:xfrm>
            <a:off x="2155275" y="1230575"/>
            <a:ext cx="1017836" cy="572700"/>
          </a:xfrm>
          <a:prstGeom prst="rect">
            <a:avLst/>
          </a:prstGeom>
          <a:noFill/>
          <a:ln>
            <a:noFill/>
          </a:ln>
        </p:spPr>
      </p:pic>
      <p:pic>
        <p:nvPicPr>
          <p:cNvPr id="762" name="Google Shape;762;p101"/>
          <p:cNvPicPr preferRelativeResize="0"/>
          <p:nvPr/>
        </p:nvPicPr>
        <p:blipFill rotWithShape="1">
          <a:blip r:embed="rId6">
            <a:alphaModFix/>
          </a:blip>
          <a:srcRect b="0" l="0" r="0" t="0"/>
          <a:stretch/>
        </p:blipFill>
        <p:spPr>
          <a:xfrm>
            <a:off x="4721450" y="914355"/>
            <a:ext cx="1843924" cy="1037200"/>
          </a:xfrm>
          <a:prstGeom prst="rect">
            <a:avLst/>
          </a:prstGeom>
          <a:noFill/>
          <a:ln>
            <a:noFill/>
          </a:ln>
        </p:spPr>
      </p:pic>
      <p:sp>
        <p:nvSpPr>
          <p:cNvPr id="763" name="Google Shape;763;p101"/>
          <p:cNvSpPr txBox="1"/>
          <p:nvPr/>
        </p:nvSpPr>
        <p:spPr>
          <a:xfrm>
            <a:off x="3863025" y="1163550"/>
            <a:ext cx="6456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s-419"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p:txBody>
      </p:sp>
      <p:pic>
        <p:nvPicPr>
          <p:cNvPr id="764" name="Google Shape;764;p101"/>
          <p:cNvPicPr preferRelativeResize="0"/>
          <p:nvPr/>
        </p:nvPicPr>
        <p:blipFill rotWithShape="1">
          <a:blip r:embed="rId7">
            <a:alphaModFix/>
          </a:blip>
          <a:srcRect b="0" l="0" r="0" t="0"/>
          <a:stretch/>
        </p:blipFill>
        <p:spPr>
          <a:xfrm>
            <a:off x="453425" y="2632802"/>
            <a:ext cx="1535252" cy="348375"/>
          </a:xfrm>
          <a:prstGeom prst="rect">
            <a:avLst/>
          </a:prstGeom>
          <a:noFill/>
          <a:ln>
            <a:noFill/>
          </a:ln>
        </p:spPr>
      </p:pic>
      <p:pic>
        <p:nvPicPr>
          <p:cNvPr id="765" name="Google Shape;765;p101"/>
          <p:cNvPicPr preferRelativeResize="0"/>
          <p:nvPr/>
        </p:nvPicPr>
        <p:blipFill rotWithShape="1">
          <a:blip r:embed="rId8">
            <a:alphaModFix/>
          </a:blip>
          <a:srcRect b="0" l="0" r="0" t="0"/>
          <a:stretch/>
        </p:blipFill>
        <p:spPr>
          <a:xfrm>
            <a:off x="2056425" y="2468476"/>
            <a:ext cx="1611968" cy="677025"/>
          </a:xfrm>
          <a:prstGeom prst="rect">
            <a:avLst/>
          </a:prstGeom>
          <a:noFill/>
          <a:ln>
            <a:noFill/>
          </a:ln>
        </p:spPr>
      </p:pic>
      <p:sp>
        <p:nvSpPr>
          <p:cNvPr id="766" name="Google Shape;766;p101"/>
          <p:cNvSpPr txBox="1"/>
          <p:nvPr/>
        </p:nvSpPr>
        <p:spPr>
          <a:xfrm>
            <a:off x="3863013" y="2394538"/>
            <a:ext cx="6456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s-419"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p:txBody>
      </p:sp>
      <p:pic>
        <p:nvPicPr>
          <p:cNvPr id="767" name="Google Shape;767;p101"/>
          <p:cNvPicPr preferRelativeResize="0"/>
          <p:nvPr/>
        </p:nvPicPr>
        <p:blipFill rotWithShape="1">
          <a:blip r:embed="rId9">
            <a:alphaModFix/>
          </a:blip>
          <a:srcRect b="0" l="0" r="0" t="0"/>
          <a:stretch/>
        </p:blipFill>
        <p:spPr>
          <a:xfrm>
            <a:off x="4703262" y="2262755"/>
            <a:ext cx="1880308" cy="802400"/>
          </a:xfrm>
          <a:prstGeom prst="rect">
            <a:avLst/>
          </a:prstGeom>
          <a:noFill/>
          <a:ln>
            <a:noFill/>
          </a:ln>
        </p:spPr>
      </p:pic>
      <p:pic>
        <p:nvPicPr>
          <p:cNvPr id="768" name="Google Shape;768;p101"/>
          <p:cNvPicPr preferRelativeResize="0"/>
          <p:nvPr/>
        </p:nvPicPr>
        <p:blipFill rotWithShape="1">
          <a:blip r:embed="rId10">
            <a:alphaModFix/>
          </a:blip>
          <a:srcRect b="12847" l="15916" r="15683" t="11492"/>
          <a:stretch/>
        </p:blipFill>
        <p:spPr>
          <a:xfrm>
            <a:off x="1415150" y="3367050"/>
            <a:ext cx="1406475" cy="1037200"/>
          </a:xfrm>
          <a:prstGeom prst="rect">
            <a:avLst/>
          </a:prstGeom>
          <a:noFill/>
          <a:ln>
            <a:noFill/>
          </a:ln>
        </p:spPr>
      </p:pic>
      <p:sp>
        <p:nvSpPr>
          <p:cNvPr id="769" name="Google Shape;769;p101"/>
          <p:cNvSpPr txBox="1"/>
          <p:nvPr/>
        </p:nvSpPr>
        <p:spPr>
          <a:xfrm>
            <a:off x="3863013" y="3625538"/>
            <a:ext cx="6456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s-419" sz="2300" u="none" cap="none" strike="noStrike">
                <a:solidFill>
                  <a:srgbClr val="000000"/>
                </a:solidFill>
                <a:latin typeface="Arial"/>
                <a:ea typeface="Arial"/>
                <a:cs typeface="Arial"/>
                <a:sym typeface="Arial"/>
              </a:rPr>
              <a:t>👉</a:t>
            </a:r>
            <a:endParaRPr b="0" i="0" sz="2300" u="none" cap="none" strike="noStrike">
              <a:solidFill>
                <a:srgbClr val="000000"/>
              </a:solidFill>
              <a:latin typeface="Arial"/>
              <a:ea typeface="Arial"/>
              <a:cs typeface="Arial"/>
              <a:sym typeface="Arial"/>
            </a:endParaRPr>
          </a:p>
        </p:txBody>
      </p:sp>
      <p:pic>
        <p:nvPicPr>
          <p:cNvPr id="770" name="Google Shape;770;p101"/>
          <p:cNvPicPr preferRelativeResize="0"/>
          <p:nvPr/>
        </p:nvPicPr>
        <p:blipFill rotWithShape="1">
          <a:blip r:embed="rId11">
            <a:alphaModFix/>
          </a:blip>
          <a:srcRect b="0" l="0" r="0" t="0"/>
          <a:stretch/>
        </p:blipFill>
        <p:spPr>
          <a:xfrm>
            <a:off x="5179462" y="3429650"/>
            <a:ext cx="927900" cy="927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4" name="Shape 774"/>
        <p:cNvGrpSpPr/>
        <p:nvPr/>
      </p:nvGrpSpPr>
      <p:grpSpPr>
        <a:xfrm>
          <a:off x="0" y="0"/>
          <a:ext cx="0" cy="0"/>
          <a:chOff x="0" y="0"/>
          <a:chExt cx="0" cy="0"/>
        </a:xfrm>
      </p:grpSpPr>
      <p:sp>
        <p:nvSpPr>
          <p:cNvPr id="775" name="Google Shape;775;p102"/>
          <p:cNvSpPr txBox="1"/>
          <p:nvPr>
            <p:ph type="title"/>
          </p:nvPr>
        </p:nvSpPr>
        <p:spPr>
          <a:xfrm>
            <a:off x="213600" y="226375"/>
            <a:ext cx="7952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419" sz="2400">
                <a:solidFill>
                  <a:srgbClr val="E0FF00"/>
                </a:solidFill>
              </a:rPr>
              <a:t>Server Side Rendering (técnica para solucionar SEO)</a:t>
            </a:r>
            <a:endParaRPr b="1" sz="2400">
              <a:solidFill>
                <a:srgbClr val="E0FF00"/>
              </a:solidFill>
            </a:endParaRPr>
          </a:p>
        </p:txBody>
      </p:sp>
      <p:pic>
        <p:nvPicPr>
          <p:cNvPr id="776" name="Google Shape;776;p102"/>
          <p:cNvPicPr preferRelativeResize="0"/>
          <p:nvPr/>
        </p:nvPicPr>
        <p:blipFill rotWithShape="1">
          <a:blip r:embed="rId3">
            <a:alphaModFix/>
          </a:blip>
          <a:srcRect b="0" l="28899" r="46334" t="0"/>
          <a:stretch/>
        </p:blipFill>
        <p:spPr>
          <a:xfrm>
            <a:off x="7618450" y="0"/>
            <a:ext cx="1525542" cy="5143499"/>
          </a:xfrm>
          <a:prstGeom prst="rect">
            <a:avLst/>
          </a:prstGeom>
          <a:noFill/>
          <a:ln>
            <a:noFill/>
          </a:ln>
          <a:effectLst>
            <a:outerShdw blurRad="214313" rotWithShape="0" algn="bl" dir="5400000" dist="28575">
              <a:schemeClr val="lt1">
                <a:alpha val="64709"/>
              </a:schemeClr>
            </a:outerShdw>
          </a:effectLst>
        </p:spPr>
      </p:pic>
      <p:sp>
        <p:nvSpPr>
          <p:cNvPr id="777" name="Google Shape;777;p102"/>
          <p:cNvSpPr/>
          <p:nvPr/>
        </p:nvSpPr>
        <p:spPr>
          <a:xfrm>
            <a:off x="536825" y="4614950"/>
            <a:ext cx="301500" cy="301200"/>
          </a:xfrm>
          <a:prstGeom prst="ellipse">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02"/>
          <p:cNvSpPr/>
          <p:nvPr/>
        </p:nvSpPr>
        <p:spPr>
          <a:xfrm>
            <a:off x="922250" y="4614938"/>
            <a:ext cx="353400" cy="301200"/>
          </a:xfrm>
          <a:prstGeom prst="triangle">
            <a:avLst>
              <a:gd fmla="val 50000" name="adj"/>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02"/>
          <p:cNvSpPr/>
          <p:nvPr/>
        </p:nvSpPr>
        <p:spPr>
          <a:xfrm>
            <a:off x="1415150" y="4620050"/>
            <a:ext cx="259800" cy="291000"/>
          </a:xfrm>
          <a:prstGeom prst="rect">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0" name="Google Shape;780;p102"/>
          <p:cNvPicPr preferRelativeResize="0"/>
          <p:nvPr/>
        </p:nvPicPr>
        <p:blipFill rotWithShape="1">
          <a:blip r:embed="rId4">
            <a:alphaModFix/>
          </a:blip>
          <a:srcRect b="0" l="0" r="0" t="0"/>
          <a:stretch/>
        </p:blipFill>
        <p:spPr>
          <a:xfrm>
            <a:off x="494678" y="1874400"/>
            <a:ext cx="2959500" cy="1665223"/>
          </a:xfrm>
          <a:prstGeom prst="rect">
            <a:avLst/>
          </a:prstGeom>
          <a:noFill/>
          <a:ln>
            <a:noFill/>
          </a:ln>
        </p:spPr>
      </p:pic>
      <p:pic>
        <p:nvPicPr>
          <p:cNvPr id="781" name="Google Shape;781;p102"/>
          <p:cNvPicPr preferRelativeResize="0"/>
          <p:nvPr/>
        </p:nvPicPr>
        <p:blipFill rotWithShape="1">
          <a:blip r:embed="rId5">
            <a:alphaModFix/>
          </a:blip>
          <a:srcRect b="0" l="0" r="0" t="0"/>
          <a:stretch/>
        </p:blipFill>
        <p:spPr>
          <a:xfrm>
            <a:off x="4815150" y="1874672"/>
            <a:ext cx="2959500" cy="1664705"/>
          </a:xfrm>
          <a:prstGeom prst="rect">
            <a:avLst/>
          </a:prstGeom>
          <a:noFill/>
          <a:ln>
            <a:noFill/>
          </a:ln>
        </p:spPr>
      </p:pic>
      <p:sp>
        <p:nvSpPr>
          <p:cNvPr id="782" name="Google Shape;782;p102"/>
          <p:cNvSpPr txBox="1"/>
          <p:nvPr/>
        </p:nvSpPr>
        <p:spPr>
          <a:xfrm>
            <a:off x="3867000" y="2268413"/>
            <a:ext cx="6456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0" i="0" lang="es-419" sz="4500" u="none" cap="none" strike="noStrike">
                <a:solidFill>
                  <a:srgbClr val="000000"/>
                </a:solidFill>
                <a:latin typeface="Arial"/>
                <a:ea typeface="Arial"/>
                <a:cs typeface="Arial"/>
                <a:sym typeface="Arial"/>
              </a:rPr>
              <a:t>👉</a:t>
            </a:r>
            <a:endParaRPr b="0" i="0" sz="45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6" name="Shape 786"/>
        <p:cNvGrpSpPr/>
        <p:nvPr/>
      </p:nvGrpSpPr>
      <p:grpSpPr>
        <a:xfrm>
          <a:off x="0" y="0"/>
          <a:ext cx="0" cy="0"/>
          <a:chOff x="0" y="0"/>
          <a:chExt cx="0" cy="0"/>
        </a:xfrm>
      </p:grpSpPr>
      <p:sp>
        <p:nvSpPr>
          <p:cNvPr id="787" name="Google Shape;787;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s-419">
                <a:solidFill>
                  <a:srgbClr val="FFFF00"/>
                </a:solidFill>
              </a:rPr>
              <a:t>Paradigma de Programación Reactiva</a:t>
            </a:r>
            <a:endParaRPr b="1">
              <a:solidFill>
                <a:srgbClr val="FFFF00"/>
              </a:solidFill>
            </a:endParaRPr>
          </a:p>
        </p:txBody>
      </p:sp>
      <p:sp>
        <p:nvSpPr>
          <p:cNvPr id="788" name="Google Shape;788;p103"/>
          <p:cNvSpPr txBox="1"/>
          <p:nvPr>
            <p:ph idx="1" type="body"/>
          </p:nvPr>
        </p:nvSpPr>
        <p:spPr>
          <a:xfrm>
            <a:off x="1030775" y="1152475"/>
            <a:ext cx="7801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s-419"/>
              <a:t>~ 2013</a:t>
            </a:r>
            <a:endParaRPr/>
          </a:p>
          <a:p>
            <a:pPr indent="0" lvl="0" marL="0" rtl="0" algn="l">
              <a:lnSpc>
                <a:spcPct val="115000"/>
              </a:lnSpc>
              <a:spcBef>
                <a:spcPts val="1600"/>
              </a:spcBef>
              <a:spcAft>
                <a:spcPts val="0"/>
              </a:spcAft>
              <a:buSzPts val="1800"/>
              <a:buNone/>
            </a:pPr>
            <a:r>
              <a:rPr lang="es-419"/>
              <a:t>Hace referencia a que los cambios de los datos (lógica) afectan la UI </a:t>
            </a:r>
            <a:endParaRPr/>
          </a:p>
          <a:p>
            <a:pPr indent="0" lvl="0" marL="0" rtl="0" algn="l">
              <a:lnSpc>
                <a:spcPct val="115000"/>
              </a:lnSpc>
              <a:spcBef>
                <a:spcPts val="1600"/>
              </a:spcBef>
              <a:spcAft>
                <a:spcPts val="0"/>
              </a:spcAft>
              <a:buSzPts val="1800"/>
              <a:buNone/>
            </a:pPr>
            <a:r>
              <a:rPr lang="es-419"/>
              <a:t>Estado (state) 👉 son los datos en un momento particular</a:t>
            </a:r>
            <a:endParaRPr/>
          </a:p>
          <a:p>
            <a:pPr indent="0" lvl="0" marL="0" rtl="0" algn="l">
              <a:lnSpc>
                <a:spcPct val="115000"/>
              </a:lnSpc>
              <a:spcBef>
                <a:spcPts val="1600"/>
              </a:spcBef>
              <a:spcAft>
                <a:spcPts val="1600"/>
              </a:spcAft>
              <a:buSzPts val="1800"/>
              <a:buNone/>
            </a:pPr>
            <a:r>
              <a:rPr lang="es-419"/>
              <a:t>También llamado “</a:t>
            </a:r>
            <a:r>
              <a:rPr b="1" i="1" lang="es-419"/>
              <a:t>Programación Orientada a Componentes</a:t>
            </a:r>
            <a:r>
              <a:rPr lang="es-419"/>
              <a:t>”</a:t>
            </a:r>
            <a:endParaRPr/>
          </a:p>
        </p:txBody>
      </p:sp>
      <p:sp>
        <p:nvSpPr>
          <p:cNvPr id="789" name="Google Shape;789;p103"/>
          <p:cNvSpPr/>
          <p:nvPr/>
        </p:nvSpPr>
        <p:spPr>
          <a:xfrm>
            <a:off x="505575" y="1262300"/>
            <a:ext cx="301500" cy="301200"/>
          </a:xfrm>
          <a:prstGeom prst="ellipse">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03"/>
          <p:cNvSpPr/>
          <p:nvPr/>
        </p:nvSpPr>
        <p:spPr>
          <a:xfrm>
            <a:off x="479625" y="1741238"/>
            <a:ext cx="353400" cy="301200"/>
          </a:xfrm>
          <a:prstGeom prst="triangle">
            <a:avLst>
              <a:gd fmla="val 50000" name="adj"/>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03"/>
          <p:cNvSpPr/>
          <p:nvPr/>
        </p:nvSpPr>
        <p:spPr>
          <a:xfrm>
            <a:off x="526425" y="2280750"/>
            <a:ext cx="259800" cy="291000"/>
          </a:xfrm>
          <a:prstGeom prst="rect">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03"/>
          <p:cNvSpPr/>
          <p:nvPr/>
        </p:nvSpPr>
        <p:spPr>
          <a:xfrm>
            <a:off x="505575" y="2765975"/>
            <a:ext cx="301500" cy="301200"/>
          </a:xfrm>
          <a:prstGeom prst="ellipse">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3" name="Google Shape;793;p103"/>
          <p:cNvPicPr preferRelativeResize="0"/>
          <p:nvPr/>
        </p:nvPicPr>
        <p:blipFill rotWithShape="1">
          <a:blip r:embed="rId3">
            <a:alphaModFix/>
          </a:blip>
          <a:srcRect b="0" l="0" r="0" t="0"/>
          <a:stretch/>
        </p:blipFill>
        <p:spPr>
          <a:xfrm>
            <a:off x="401475" y="3478797"/>
            <a:ext cx="2959500" cy="1664705"/>
          </a:xfrm>
          <a:prstGeom prst="rect">
            <a:avLst/>
          </a:prstGeom>
          <a:noFill/>
          <a:ln>
            <a:noFill/>
          </a:ln>
        </p:spPr>
      </p:pic>
      <p:pic>
        <p:nvPicPr>
          <p:cNvPr id="794" name="Google Shape;794;p103"/>
          <p:cNvPicPr preferRelativeResize="0"/>
          <p:nvPr/>
        </p:nvPicPr>
        <p:blipFill rotWithShape="1">
          <a:blip r:embed="rId4">
            <a:alphaModFix/>
          </a:blip>
          <a:srcRect b="0" l="13799" r="20428" t="0"/>
          <a:stretch/>
        </p:blipFill>
        <p:spPr>
          <a:xfrm>
            <a:off x="5707416" y="3744173"/>
            <a:ext cx="2159259" cy="1133950"/>
          </a:xfrm>
          <a:prstGeom prst="rect">
            <a:avLst/>
          </a:prstGeom>
          <a:noFill/>
          <a:ln>
            <a:noFill/>
          </a:ln>
        </p:spPr>
      </p:pic>
      <p:pic>
        <p:nvPicPr>
          <p:cNvPr id="795" name="Google Shape;795;p103"/>
          <p:cNvPicPr preferRelativeResize="0"/>
          <p:nvPr/>
        </p:nvPicPr>
        <p:blipFill rotWithShape="1">
          <a:blip r:embed="rId5">
            <a:alphaModFix/>
          </a:blip>
          <a:srcRect b="0" l="0" r="0" t="0"/>
          <a:stretch/>
        </p:blipFill>
        <p:spPr>
          <a:xfrm>
            <a:off x="2826345" y="3864288"/>
            <a:ext cx="2400425" cy="89371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9" name="Shape 799"/>
        <p:cNvGrpSpPr/>
        <p:nvPr/>
      </p:nvGrpSpPr>
      <p:grpSpPr>
        <a:xfrm>
          <a:off x="0" y="0"/>
          <a:ext cx="0" cy="0"/>
          <a:chOff x="0" y="0"/>
          <a:chExt cx="0" cy="0"/>
        </a:xfrm>
      </p:grpSpPr>
      <p:sp>
        <p:nvSpPr>
          <p:cNvPr id="800" name="Google Shape;800;p104"/>
          <p:cNvSpPr txBox="1"/>
          <p:nvPr/>
        </p:nvSpPr>
        <p:spPr>
          <a:xfrm>
            <a:off x="916763" y="7063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REACTJS</a:t>
            </a:r>
            <a:endParaRPr b="0" i="1" sz="4000" u="none" cap="none" strike="noStrike">
              <a:solidFill>
                <a:srgbClr val="E0FF00"/>
              </a:solidFill>
              <a:latin typeface="Anton"/>
              <a:ea typeface="Anton"/>
              <a:cs typeface="Anton"/>
              <a:sym typeface="Anton"/>
            </a:endParaRPr>
          </a:p>
        </p:txBody>
      </p:sp>
      <p:sp>
        <p:nvSpPr>
          <p:cNvPr id="801" name="Google Shape;801;p104"/>
          <p:cNvSpPr txBox="1"/>
          <p:nvPr/>
        </p:nvSpPr>
        <p:spPr>
          <a:xfrm>
            <a:off x="874600" y="1835500"/>
            <a:ext cx="599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sng" cap="none" strike="noStrike">
                <a:solidFill>
                  <a:schemeClr val="hlink"/>
                </a:solidFill>
                <a:latin typeface="Arial"/>
                <a:ea typeface="Arial"/>
                <a:cs typeface="Arial"/>
                <a:sym typeface="Arial"/>
                <a:hlinkClick r:id="rId4"/>
              </a:rPr>
              <a:t>https://www.arquitecturajava.com/framework-vs-libreria/</a:t>
            </a:r>
            <a:r>
              <a:rPr b="0" i="0" lang="es-419"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02" name="Google Shape;802;p104"/>
          <p:cNvPicPr preferRelativeResize="0"/>
          <p:nvPr/>
        </p:nvPicPr>
        <p:blipFill rotWithShape="1">
          <a:blip r:embed="rId5">
            <a:alphaModFix/>
          </a:blip>
          <a:srcRect b="0" l="0" r="0" t="0"/>
          <a:stretch/>
        </p:blipFill>
        <p:spPr>
          <a:xfrm>
            <a:off x="4921850" y="2571750"/>
            <a:ext cx="4045500" cy="224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 name="Shape 162"/>
        <p:cNvGrpSpPr/>
        <p:nvPr/>
      </p:nvGrpSpPr>
      <p:grpSpPr>
        <a:xfrm>
          <a:off x="0" y="0"/>
          <a:ext cx="0" cy="0"/>
          <a:chOff x="0" y="0"/>
          <a:chExt cx="0" cy="0"/>
        </a:xfrm>
      </p:grpSpPr>
      <p:sp>
        <p:nvSpPr>
          <p:cNvPr id="163" name="Google Shape;163;p33"/>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419"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164" name="Google Shape;164;p33"/>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El Proyecto Final se construye a partir de los </a:t>
            </a:r>
            <a:r>
              <a:rPr b="1" i="0" lang="es-419" sz="1700" u="none" cap="none" strike="noStrike">
                <a:solidFill>
                  <a:schemeClr val="dk1"/>
                </a:solidFill>
                <a:latin typeface="Helvetica Neue"/>
                <a:ea typeface="Helvetica Neue"/>
                <a:cs typeface="Helvetica Neue"/>
                <a:sym typeface="Helvetica Neue"/>
              </a:rPr>
              <a:t>desafíos</a:t>
            </a:r>
            <a:r>
              <a:rPr b="0" i="0" lang="es-419" sz="1700" u="none" cap="none" strike="noStrike">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419" sz="1700" u="none" cap="none" strike="noStrike">
                <a:solidFill>
                  <a:srgbClr val="000000"/>
                </a:solidFill>
                <a:latin typeface="Helvetica Neue Light"/>
                <a:ea typeface="Helvetica Neue Light"/>
                <a:cs typeface="Helvetica Neue Light"/>
                <a:sym typeface="Helvetica Neue Light"/>
              </a:rPr>
              <a:t>El </a:t>
            </a:r>
            <a:r>
              <a:rPr b="1" i="0" lang="es-419" sz="1700" u="none" cap="none" strike="noStrike">
                <a:solidFill>
                  <a:srgbClr val="000000"/>
                </a:solidFill>
                <a:latin typeface="Helvetica Neue"/>
                <a:ea typeface="Helvetica Neue"/>
                <a:cs typeface="Helvetica Neue"/>
                <a:sym typeface="Helvetica Neue"/>
              </a:rPr>
              <a:t>proyecto final</a:t>
            </a:r>
            <a:r>
              <a:rPr b="0" i="0" lang="es-419" sz="1700" u="none" cap="none" strike="noStrike">
                <a:solidFill>
                  <a:srgbClr val="000000"/>
                </a:solidFill>
                <a:latin typeface="Helvetica Neue Light"/>
                <a:ea typeface="Helvetica Neue Light"/>
                <a:cs typeface="Helvetica Neue Light"/>
                <a:sym typeface="Helvetica Neue Light"/>
              </a:rPr>
              <a:t> se debe subir a la plataforma la ante-última o última clase del curso. </a:t>
            </a:r>
            <a:r>
              <a:rPr b="0" i="1" lang="es-419" sz="1700" u="none" cap="none" strike="noStrike">
                <a:solidFill>
                  <a:srgbClr val="000000"/>
                </a:solidFill>
                <a:latin typeface="Helvetica Neue Light"/>
                <a:ea typeface="Helvetica Neue Light"/>
                <a:cs typeface="Helvetica Neue Light"/>
                <a:sym typeface="Helvetica Neue Light"/>
              </a:rPr>
              <a:t>En caso de no hacerlo tendrás 20 días a partir de la finalización del curso para cargarlo en la plataforma</a:t>
            </a:r>
            <a:r>
              <a:rPr b="0" i="0" lang="es-419" sz="1700" u="none" cap="none" strike="noStrike">
                <a:solidFill>
                  <a:srgbClr val="000000"/>
                </a:solidFill>
                <a:latin typeface="Helvetica Neue Light"/>
                <a:ea typeface="Helvetica Neue Light"/>
                <a:cs typeface="Helvetica Neue Light"/>
                <a:sym typeface="Helvetica Neue Light"/>
              </a:rPr>
              <a:t>. </a:t>
            </a:r>
            <a:r>
              <a:rPr b="0" i="1" lang="es-419" sz="1700" u="none" cap="none" strike="noStrike">
                <a:solidFill>
                  <a:srgbClr val="000000"/>
                </a:solidFill>
                <a:latin typeface="Helvetica Neue Light"/>
                <a:ea typeface="Helvetica Neue Light"/>
                <a:cs typeface="Helvetica Neue Light"/>
                <a:sym typeface="Helvetica Neue Light"/>
              </a:rPr>
              <a:t>Pasados esos días el botón de entrega se inhabilitará.</a:t>
            </a:r>
            <a:endParaRPr b="0" i="1"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165" name="Google Shape;165;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66" name="Google Shape;166;p33"/>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105"/>
          <p:cNvPicPr preferRelativeResize="0"/>
          <p:nvPr/>
        </p:nvPicPr>
        <p:blipFill rotWithShape="1">
          <a:blip r:embed="rId3">
            <a:alphaModFix/>
          </a:blip>
          <a:srcRect b="0" l="0" r="0" t="0"/>
          <a:stretch/>
        </p:blipFill>
        <p:spPr>
          <a:xfrm>
            <a:off x="-30441" y="0"/>
            <a:ext cx="9130491"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1" name="Shape 811"/>
        <p:cNvGrpSpPr/>
        <p:nvPr/>
      </p:nvGrpSpPr>
      <p:grpSpPr>
        <a:xfrm>
          <a:off x="0" y="0"/>
          <a:ext cx="0" cy="0"/>
          <a:chOff x="0" y="0"/>
          <a:chExt cx="0" cy="0"/>
        </a:xfrm>
      </p:grpSpPr>
      <p:sp>
        <p:nvSpPr>
          <p:cNvPr id="812" name="Google Shape;812;p106"/>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13" name="Google Shape;813;p106"/>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
        <p:nvSpPr>
          <p:cNvPr id="814" name="Google Shape;814;p106"/>
          <p:cNvSpPr txBox="1"/>
          <p:nvPr/>
        </p:nvSpPr>
        <p:spPr>
          <a:xfrm>
            <a:off x="3554025" y="4089800"/>
            <a:ext cx="437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chemeClr val="lt1"/>
                </a:solidFill>
                <a:latin typeface="Arial"/>
                <a:ea typeface="Arial"/>
                <a:cs typeface="Arial"/>
                <a:sym typeface="Arial"/>
              </a:rPr>
              <a:t>FIN DEL MOMENTO 4</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7"/>
          <p:cNvSpPr txBox="1"/>
          <p:nvPr/>
        </p:nvSpPr>
        <p:spPr>
          <a:xfrm>
            <a:off x="451050" y="2468763"/>
            <a:ext cx="8241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FORMULARIO</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32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419" sz="2000" u="none" cap="none" strike="noStrike">
                <a:solidFill>
                  <a:srgbClr val="000000"/>
                </a:solidFill>
                <a:latin typeface="Helvetica Neue Light"/>
                <a:ea typeface="Helvetica Neue Light"/>
                <a:cs typeface="Helvetica Neue Light"/>
                <a:sym typeface="Helvetica Neue Light"/>
              </a:rPr>
              <a:t>Con lo visto hasta ahora, te proponemos crear un formulario de contacto.</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820" name="Google Shape;820;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21" name="Google Shape;821;p10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pic>
        <p:nvPicPr>
          <p:cNvPr id="822" name="Google Shape;822;p107"/>
          <p:cNvPicPr preferRelativeResize="0"/>
          <p:nvPr/>
        </p:nvPicPr>
        <p:blipFill rotWithShape="1">
          <a:blip r:embed="rId5">
            <a:alphaModFix/>
          </a:blip>
          <a:srcRect b="0" l="0" r="0" t="0"/>
          <a:stretch/>
        </p:blipFill>
        <p:spPr>
          <a:xfrm>
            <a:off x="7509825" y="0"/>
            <a:ext cx="1634174" cy="639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8"/>
          <p:cNvSpPr txBox="1"/>
          <p:nvPr/>
        </p:nvSpPr>
        <p:spPr>
          <a:xfrm>
            <a:off x="2183550" y="514375"/>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419"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828" name="Google Shape;828;p108"/>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Crear un formulario de contacto utilizando HTML5, CSS, y añade JS para simular su funcionamiento.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b="0" i="0" lang="es-419" sz="2000" u="none" cap="none" strike="noStrike">
                <a:solidFill>
                  <a:schemeClr val="dk1"/>
                </a:solidFill>
                <a:highlight>
                  <a:schemeClr val="lt1"/>
                </a:highlight>
                <a:latin typeface="Helvetica Neue Light"/>
                <a:ea typeface="Helvetica Neue Light"/>
                <a:cs typeface="Helvetica Neue Light"/>
                <a:sym typeface="Helvetica Neue Light"/>
              </a:rPr>
              <a:t>Cuentas con 15 minutos para hacer la actividad.</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829" name="Google Shape;829;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30" name="Google Shape;830;p108"/>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34" name="Shape 834"/>
        <p:cNvGrpSpPr/>
        <p:nvPr/>
      </p:nvGrpSpPr>
      <p:grpSpPr>
        <a:xfrm>
          <a:off x="0" y="0"/>
          <a:ext cx="0" cy="0"/>
          <a:chOff x="0" y="0"/>
          <a:chExt cx="0" cy="0"/>
        </a:xfrm>
      </p:grpSpPr>
      <p:sp>
        <p:nvSpPr>
          <p:cNvPr id="835" name="Google Shape;835;p10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CONCLUSIONES</a:t>
            </a:r>
            <a:endParaRPr b="0" i="1" sz="3600" u="none" cap="none" strike="noStrike">
              <a:solidFill>
                <a:srgbClr val="121212"/>
              </a:solidFill>
              <a:latin typeface="Anton"/>
              <a:ea typeface="Anton"/>
              <a:cs typeface="Anton"/>
              <a:sym typeface="Anton"/>
            </a:endParaRPr>
          </a:p>
        </p:txBody>
      </p:sp>
      <p:pic>
        <p:nvPicPr>
          <p:cNvPr id="836" name="Google Shape;836;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0" name="Shape 840"/>
        <p:cNvGrpSpPr/>
        <p:nvPr/>
      </p:nvGrpSpPr>
      <p:grpSpPr>
        <a:xfrm>
          <a:off x="0" y="0"/>
          <a:ext cx="0" cy="0"/>
          <a:chOff x="0" y="0"/>
          <a:chExt cx="0" cy="0"/>
        </a:xfrm>
      </p:grpSpPr>
      <p:sp>
        <p:nvSpPr>
          <p:cNvPr id="841" name="Google Shape;841;p11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42" name="Google Shape;842;p11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
        <p:nvSpPr>
          <p:cNvPr id="843" name="Google Shape;843;p110"/>
          <p:cNvSpPr txBox="1"/>
          <p:nvPr/>
        </p:nvSpPr>
        <p:spPr>
          <a:xfrm>
            <a:off x="3446850" y="4304100"/>
            <a:ext cx="442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chemeClr val="lt1"/>
                </a:solidFill>
                <a:latin typeface="Arial"/>
                <a:ea typeface="Arial"/>
                <a:cs typeface="Arial"/>
                <a:sym typeface="Arial"/>
              </a:rPr>
              <a:t>FIN DE LA CLASE</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847" name="Shape 847"/>
        <p:cNvGrpSpPr/>
        <p:nvPr/>
      </p:nvGrpSpPr>
      <p:grpSpPr>
        <a:xfrm>
          <a:off x="0" y="0"/>
          <a:ext cx="0" cy="0"/>
          <a:chOff x="0" y="0"/>
          <a:chExt cx="0" cy="0"/>
        </a:xfrm>
      </p:grpSpPr>
      <p:sp>
        <p:nvSpPr>
          <p:cNvPr id="848" name="Google Shape;848;p111"/>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849" name="Google Shape;849;p111"/>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850" name="Google Shape;850;p11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2"/>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0" i="0" lang="es-419" sz="1400" u="sng" cap="none" strike="noStrike">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b="0" i="0" lang="es-419" sz="1400" u="none" cap="none" strike="noStrike">
                <a:solidFill>
                  <a:schemeClr val="dk1"/>
                </a:solidFill>
                <a:latin typeface="Helvetica Neue Light"/>
                <a:ea typeface="Helvetica Neue Light"/>
                <a:cs typeface="Helvetica Neue Light"/>
                <a:sym typeface="Helvetica Neue Light"/>
              </a:rPr>
              <a:t> | </a:t>
            </a:r>
            <a:r>
              <a:rPr b="1" i="1" lang="es-419" sz="1400" u="none" cap="none" strike="noStrike">
                <a:solidFill>
                  <a:schemeClr val="dk1"/>
                </a:solidFill>
                <a:latin typeface="Helvetica Neue"/>
                <a:ea typeface="Helvetica Neue"/>
                <a:cs typeface="Helvetica Neue"/>
                <a:sym typeface="Helvetica Neue"/>
              </a:rPr>
              <a:t>Coderhouse </a:t>
            </a:r>
            <a:endParaRPr b="1" i="1" sz="1400" u="none" cap="none" strike="noStrike">
              <a:solidFill>
                <a:schemeClr val="dk1"/>
              </a:solidFill>
              <a:latin typeface="Helvetica Neue"/>
              <a:ea typeface="Helvetica Neue"/>
              <a:cs typeface="Helvetica Neue"/>
              <a:sym typeface="Helvetica Neue"/>
            </a:endParaRPr>
          </a:p>
          <a:p>
            <a:pPr indent="-317500" lvl="0" marL="457200" marR="0" rtl="0" algn="l">
              <a:lnSpc>
                <a:spcPct val="115000"/>
              </a:lnSpc>
              <a:spcBef>
                <a:spcPts val="1000"/>
              </a:spcBef>
              <a:spcAft>
                <a:spcPts val="0"/>
              </a:spcAft>
              <a:buClr>
                <a:schemeClr val="dk1"/>
              </a:buClr>
              <a:buSzPts val="1400"/>
              <a:buFont typeface="Helvetica Neue"/>
              <a:buChar char="●"/>
            </a:pPr>
            <a:r>
              <a:rPr b="0" i="0" lang="es-419" sz="1400" u="sng" cap="none" strike="noStrike">
                <a:solidFill>
                  <a:schemeClr val="hlink"/>
                </a:solidFill>
                <a:latin typeface="Helvetica Neue Light"/>
                <a:ea typeface="Helvetica Neue Light"/>
                <a:cs typeface="Helvetica Neue Light"/>
                <a:sym typeface="Helvetica Neue Light"/>
                <a:hlinkClick r:id="rId4"/>
              </a:rPr>
              <a:t>Desarrollo freelance</a:t>
            </a:r>
            <a:r>
              <a:rPr b="1" i="1" lang="es-419" sz="1400" u="none" cap="none" strike="noStrike">
                <a:solidFill>
                  <a:schemeClr val="dk1"/>
                </a:solidFill>
                <a:latin typeface="Helvetica Neue"/>
                <a:ea typeface="Helvetica Neue"/>
                <a:cs typeface="Helvetica Neue"/>
                <a:sym typeface="Helvetica Neue"/>
              </a:rPr>
              <a:t> </a:t>
            </a:r>
            <a:r>
              <a:rPr b="0" i="0" lang="es-419" sz="1400" u="none" cap="none" strike="noStrike">
                <a:solidFill>
                  <a:schemeClr val="dk1"/>
                </a:solidFill>
                <a:latin typeface="Helvetica Neue Light"/>
                <a:ea typeface="Helvetica Neue Light"/>
                <a:cs typeface="Helvetica Neue Light"/>
                <a:sym typeface="Helvetica Neue Light"/>
              </a:rPr>
              <a:t>| </a:t>
            </a:r>
            <a:r>
              <a:rPr b="1" i="1" lang="es-419" sz="1400" u="none" cap="none" strike="noStrike">
                <a:solidFill>
                  <a:schemeClr val="dk1"/>
                </a:solidFill>
                <a:latin typeface="Helvetica Neue"/>
                <a:ea typeface="Helvetica Neue"/>
                <a:cs typeface="Helvetica Neue"/>
                <a:sym typeface="Helvetica Neue"/>
              </a:rPr>
              <a:t>Coderhouse </a:t>
            </a:r>
            <a:endParaRPr b="1" i="1" sz="1400" u="none" cap="none" strike="noStrike">
              <a:solidFill>
                <a:schemeClr val="dk1"/>
              </a:solidFill>
              <a:latin typeface="Helvetica Neue"/>
              <a:ea typeface="Helvetica Neue"/>
              <a:cs typeface="Helvetica Neue"/>
              <a:sym typeface="Helvetica Neue"/>
            </a:endParaRPr>
          </a:p>
          <a:p>
            <a:pPr indent="-317500" lvl="0" marL="457200" marR="0" rtl="0" algn="l">
              <a:lnSpc>
                <a:spcPct val="115000"/>
              </a:lnSpc>
              <a:spcBef>
                <a:spcPts val="1000"/>
              </a:spcBef>
              <a:spcAft>
                <a:spcPts val="0"/>
              </a:spcAft>
              <a:buClr>
                <a:schemeClr val="dk1"/>
              </a:buClr>
              <a:buSzPts val="1400"/>
              <a:buFont typeface="Helvetica Neue"/>
              <a:buChar char="●"/>
            </a:pPr>
            <a:r>
              <a:rPr b="0" i="0" lang="es-419" sz="1400" u="sng" cap="none" strike="noStrike">
                <a:solidFill>
                  <a:schemeClr val="hlink"/>
                </a:solidFill>
                <a:latin typeface="Helvetica Neue Light"/>
                <a:ea typeface="Helvetica Neue Light"/>
                <a:cs typeface="Helvetica Neue Light"/>
                <a:sym typeface="Helvetica Neue Light"/>
                <a:hlinkClick r:id="rId5"/>
              </a:rPr>
              <a:t>Desarrollo profesional</a:t>
            </a:r>
            <a:r>
              <a:rPr b="0" i="0" lang="es-419" sz="1400" u="none" cap="none" strike="noStrike">
                <a:solidFill>
                  <a:schemeClr val="dk1"/>
                </a:solidFill>
                <a:latin typeface="Helvetica Neue Light"/>
                <a:ea typeface="Helvetica Neue Light"/>
                <a:cs typeface="Helvetica Neue Light"/>
                <a:sym typeface="Helvetica Neue Light"/>
              </a:rPr>
              <a:t> | </a:t>
            </a:r>
            <a:r>
              <a:rPr b="1" i="1" lang="es-419" sz="1400" u="none" cap="none" strike="noStrike">
                <a:solidFill>
                  <a:schemeClr val="dk1"/>
                </a:solidFill>
                <a:latin typeface="Helvetica Neue"/>
                <a:ea typeface="Helvetica Neue"/>
                <a:cs typeface="Helvetica Neue"/>
                <a:sym typeface="Helvetica Neue"/>
              </a:rPr>
              <a:t>Coderhouse </a:t>
            </a:r>
            <a:endParaRPr b="1" i="1"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856" name="Google Shape;856;p112"/>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sp>
        <p:nvSpPr>
          <p:cNvPr id="857" name="Google Shape;857;p112"/>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12"/>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859" name="Google Shape;859;p112"/>
          <p:cNvPicPr preferRelativeResize="0"/>
          <p:nvPr/>
        </p:nvPicPr>
        <p:blipFill rotWithShape="1">
          <a:blip r:embed="rId7">
            <a:alphaModFix/>
          </a:blip>
          <a:srcRect b="0" l="0" r="0" t="0"/>
          <a:stretch/>
        </p:blipFill>
        <p:spPr>
          <a:xfrm>
            <a:off x="1484234" y="1279240"/>
            <a:ext cx="545131" cy="545131"/>
          </a:xfrm>
          <a:prstGeom prst="rect">
            <a:avLst/>
          </a:prstGeom>
          <a:noFill/>
          <a:ln>
            <a:noFill/>
          </a:ln>
        </p:spPr>
      </p:pic>
      <p:pic>
        <p:nvPicPr>
          <p:cNvPr id="860" name="Google Shape;860;p112"/>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13"/>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0" i="0" lang="es-419" sz="1400" u="sng" cap="none" strike="noStrike">
                <a:solidFill>
                  <a:schemeClr val="hlink"/>
                </a:solidFill>
                <a:latin typeface="Helvetica Neue Light"/>
                <a:ea typeface="Helvetica Neue Light"/>
                <a:cs typeface="Helvetica Neue Light"/>
                <a:sym typeface="Helvetica Neue Light"/>
                <a:hlinkClick r:id="rId3"/>
              </a:rPr>
              <a:t>CoderNews</a:t>
            </a:r>
            <a:r>
              <a:rPr b="0" i="0" lang="es-419" sz="1400" u="none" cap="none" strike="noStrike">
                <a:solidFill>
                  <a:schemeClr val="dk1"/>
                </a:solidFill>
                <a:latin typeface="Helvetica Neue Light"/>
                <a:ea typeface="Helvetica Neue Light"/>
                <a:cs typeface="Helvetica Neue Light"/>
                <a:sym typeface="Helvetica Neue Light"/>
              </a:rPr>
              <a:t> | </a:t>
            </a:r>
            <a:r>
              <a:rPr b="1" i="1" lang="es-419" sz="1400" u="none" cap="none" strike="noStrike">
                <a:solidFill>
                  <a:schemeClr val="dk1"/>
                </a:solidFill>
                <a:latin typeface="Helvetica Neue"/>
                <a:ea typeface="Helvetica Neue"/>
                <a:cs typeface="Helvetica Neue"/>
                <a:sym typeface="Helvetica Neue"/>
              </a:rPr>
              <a:t>Coderhouse </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1000"/>
              </a:spcBef>
              <a:spcAft>
                <a:spcPts val="0"/>
              </a:spcAft>
              <a:buClr>
                <a:srgbClr val="000000"/>
              </a:buClr>
              <a:buSzPts val="1400"/>
              <a:buFont typeface="Arial"/>
              <a:buChar char="●"/>
            </a:pPr>
            <a:r>
              <a:rPr b="0" i="0" lang="es-419" sz="1400" u="sng" cap="none" strike="noStrike">
                <a:solidFill>
                  <a:schemeClr val="hlink"/>
                </a:solidFill>
                <a:latin typeface="Helvetica Neue Light"/>
                <a:ea typeface="Helvetica Neue Light"/>
                <a:cs typeface="Helvetica Neue Light"/>
                <a:sym typeface="Helvetica Neue Light"/>
                <a:hlinkClick r:id="rId4"/>
              </a:rPr>
              <a:t>Serie de Branding</a:t>
            </a:r>
            <a:r>
              <a:rPr b="0" i="0" lang="es-419" sz="1400" u="none" cap="none" strike="noStrike">
                <a:solidFill>
                  <a:schemeClr val="dk1"/>
                </a:solidFill>
                <a:latin typeface="Helvetica Neue Light"/>
                <a:ea typeface="Helvetica Neue Light"/>
                <a:cs typeface="Helvetica Neue Light"/>
                <a:sym typeface="Helvetica Neue Light"/>
              </a:rPr>
              <a:t> | </a:t>
            </a:r>
            <a:r>
              <a:rPr b="1" i="1" lang="es-419" sz="1400" u="none" cap="none" strike="noStrike">
                <a:solidFill>
                  <a:schemeClr val="dk1"/>
                </a:solidFill>
                <a:latin typeface="Helvetica Neue"/>
                <a:ea typeface="Helvetica Neue"/>
                <a:cs typeface="Helvetica Neue"/>
                <a:sym typeface="Helvetica Neue"/>
              </a:rPr>
              <a:t>Coderhouse </a:t>
            </a:r>
            <a:endParaRPr b="1" i="1" sz="1400" u="none" cap="none" strike="noStrike">
              <a:solidFill>
                <a:schemeClr val="dk1"/>
              </a:solidFill>
              <a:latin typeface="Helvetica Neue"/>
              <a:ea typeface="Helvetica Neue"/>
              <a:cs typeface="Helvetica Neue"/>
              <a:sym typeface="Helvetica Neue"/>
            </a:endParaRPr>
          </a:p>
          <a:p>
            <a:pPr indent="-317500" lvl="0" marL="457200" marR="0" rtl="0" algn="l">
              <a:lnSpc>
                <a:spcPct val="115000"/>
              </a:lnSpc>
              <a:spcBef>
                <a:spcPts val="1000"/>
              </a:spcBef>
              <a:spcAft>
                <a:spcPts val="0"/>
              </a:spcAft>
              <a:buClr>
                <a:schemeClr val="dk1"/>
              </a:buClr>
              <a:buSzPts val="1400"/>
              <a:buFont typeface="Helvetica Neue"/>
              <a:buChar char="●"/>
            </a:pPr>
            <a:r>
              <a:rPr b="0" i="0" lang="es-419" sz="1400" u="sng" cap="none" strike="noStrike">
                <a:solidFill>
                  <a:schemeClr val="hlink"/>
                </a:solidFill>
                <a:latin typeface="Helvetica Neue Light"/>
                <a:ea typeface="Helvetica Neue Light"/>
                <a:cs typeface="Helvetica Neue Light"/>
                <a:sym typeface="Helvetica Neue Light"/>
                <a:hlinkClick r:id="rId5"/>
              </a:rPr>
              <a:t>Serie para Emprendedores</a:t>
            </a:r>
            <a:r>
              <a:rPr b="1" i="1" lang="es-419" sz="1400" u="none" cap="none" strike="noStrike">
                <a:solidFill>
                  <a:schemeClr val="dk1"/>
                </a:solidFill>
                <a:latin typeface="Helvetica Neue"/>
                <a:ea typeface="Helvetica Neue"/>
                <a:cs typeface="Helvetica Neue"/>
                <a:sym typeface="Helvetica Neue"/>
              </a:rPr>
              <a:t> </a:t>
            </a:r>
            <a:r>
              <a:rPr b="0" i="0" lang="es-419" sz="1400" u="none" cap="none" strike="noStrike">
                <a:solidFill>
                  <a:schemeClr val="dk1"/>
                </a:solidFill>
                <a:latin typeface="Helvetica Neue Light"/>
                <a:ea typeface="Helvetica Neue Light"/>
                <a:cs typeface="Helvetica Neue Light"/>
                <a:sym typeface="Helvetica Neue Light"/>
              </a:rPr>
              <a:t>| </a:t>
            </a:r>
            <a:r>
              <a:rPr b="1" i="1" lang="es-419" sz="1400" u="none" cap="none" strike="noStrike">
                <a:solidFill>
                  <a:schemeClr val="dk1"/>
                </a:solidFill>
                <a:latin typeface="Helvetica Neue"/>
                <a:ea typeface="Helvetica Neue"/>
                <a:cs typeface="Helvetica Neue"/>
                <a:sym typeface="Helvetica Neue"/>
              </a:rPr>
              <a:t>Coderhouse </a:t>
            </a:r>
            <a:endParaRPr b="1" i="1" sz="1400" u="none" cap="none" strike="noStrike">
              <a:solidFill>
                <a:schemeClr val="dk1"/>
              </a:solidFill>
              <a:latin typeface="Helvetica Neue"/>
              <a:ea typeface="Helvetica Neue"/>
              <a:cs typeface="Helvetica Neue"/>
              <a:sym typeface="Helvetica Neue"/>
            </a:endParaRPr>
          </a:p>
          <a:p>
            <a:pPr indent="-317500" lvl="0" marL="457200" marR="0" rtl="0" algn="l">
              <a:lnSpc>
                <a:spcPct val="115000"/>
              </a:lnSpc>
              <a:spcBef>
                <a:spcPts val="1000"/>
              </a:spcBef>
              <a:spcAft>
                <a:spcPts val="0"/>
              </a:spcAft>
              <a:buClr>
                <a:schemeClr val="dk1"/>
              </a:buClr>
              <a:buSzPts val="1400"/>
              <a:buFont typeface="Helvetica Neue"/>
              <a:buChar char="●"/>
            </a:pPr>
            <a:r>
              <a:rPr b="0" i="0" lang="es-419" sz="1400" u="sng" cap="none" strike="noStrike">
                <a:solidFill>
                  <a:schemeClr val="hlink"/>
                </a:solidFill>
                <a:latin typeface="Helvetica Neue Light"/>
                <a:ea typeface="Helvetica Neue Light"/>
                <a:cs typeface="Helvetica Neue Light"/>
                <a:sym typeface="Helvetica Neue Light"/>
                <a:hlinkClick r:id="rId6"/>
              </a:rPr>
              <a:t>Serie Aprende a Usar TikTok</a:t>
            </a:r>
            <a:r>
              <a:rPr b="0" i="0" lang="es-419" sz="1400" u="none" cap="none" strike="noStrike">
                <a:solidFill>
                  <a:schemeClr val="dk1"/>
                </a:solidFill>
                <a:latin typeface="Helvetica Neue Light"/>
                <a:ea typeface="Helvetica Neue Light"/>
                <a:cs typeface="Helvetica Neue Light"/>
                <a:sym typeface="Helvetica Neue Light"/>
              </a:rPr>
              <a:t> | </a:t>
            </a:r>
            <a:r>
              <a:rPr b="1" i="1" lang="es-419" sz="1400" u="none" cap="none" strike="noStrike">
                <a:solidFill>
                  <a:schemeClr val="dk1"/>
                </a:solidFill>
                <a:latin typeface="Helvetica Neue"/>
                <a:ea typeface="Helvetica Neue"/>
                <a:cs typeface="Helvetica Neue"/>
                <a:sym typeface="Helvetica Neue"/>
              </a:rPr>
              <a:t>Coderhouse </a:t>
            </a:r>
            <a:endParaRPr b="1" i="1" sz="1400" u="none" cap="none" strike="noStrike">
              <a:solidFill>
                <a:schemeClr val="dk1"/>
              </a:solidFill>
              <a:latin typeface="Helvetica Neue"/>
              <a:ea typeface="Helvetica Neue"/>
              <a:cs typeface="Helvetica Neue"/>
              <a:sym typeface="Helvetica Neue"/>
            </a:endParaRPr>
          </a:p>
          <a:p>
            <a:pPr indent="-317500" lvl="0" marL="457200" marR="0" rtl="0" algn="l">
              <a:lnSpc>
                <a:spcPct val="115000"/>
              </a:lnSpc>
              <a:spcBef>
                <a:spcPts val="1000"/>
              </a:spcBef>
              <a:spcAft>
                <a:spcPts val="0"/>
              </a:spcAft>
              <a:buClr>
                <a:schemeClr val="dk1"/>
              </a:buClr>
              <a:buSzPts val="1400"/>
              <a:buFont typeface="Helvetica Neue"/>
              <a:buChar char="●"/>
            </a:pPr>
            <a:r>
              <a:rPr b="0" i="0" lang="es-419" sz="1400" u="sng" cap="none" strike="noStrike">
                <a:solidFill>
                  <a:schemeClr val="hlink"/>
                </a:solidFill>
                <a:latin typeface="Helvetica Neue Light"/>
                <a:ea typeface="Helvetica Neue Light"/>
                <a:cs typeface="Helvetica Neue Light"/>
                <a:sym typeface="Helvetica Neue Light"/>
                <a:hlinkClick r:id="rId7"/>
              </a:rPr>
              <a:t>Serie Finanzas Personales</a:t>
            </a:r>
            <a:r>
              <a:rPr b="0" i="0" lang="es-419" sz="1400" u="none" cap="none" strike="noStrike">
                <a:solidFill>
                  <a:schemeClr val="dk1"/>
                </a:solidFill>
                <a:latin typeface="Helvetica Neue Light"/>
                <a:ea typeface="Helvetica Neue Light"/>
                <a:cs typeface="Helvetica Neue Light"/>
                <a:sym typeface="Helvetica Neue Light"/>
              </a:rPr>
              <a:t> | </a:t>
            </a:r>
            <a:r>
              <a:rPr b="1" i="1" lang="es-419" sz="1400" u="none" cap="none" strike="noStrike">
                <a:solidFill>
                  <a:schemeClr val="dk1"/>
                </a:solidFill>
                <a:latin typeface="Helvetica Neue"/>
                <a:ea typeface="Helvetica Neue"/>
                <a:cs typeface="Helvetica Neue"/>
                <a:sym typeface="Helvetica Neue"/>
              </a:rPr>
              <a:t>Coderhouse </a:t>
            </a:r>
            <a:endParaRPr b="1" i="1" sz="1400" u="none" cap="none" strike="noStrike">
              <a:solidFill>
                <a:schemeClr val="dk1"/>
              </a:solidFill>
              <a:latin typeface="Helvetica Neue"/>
              <a:ea typeface="Helvetica Neue"/>
              <a:cs typeface="Helvetica Neue"/>
              <a:sym typeface="Helvetica Neue"/>
            </a:endParaRPr>
          </a:p>
          <a:p>
            <a:pPr indent="-317500" lvl="0" marL="457200" marR="0" rtl="0" algn="l">
              <a:lnSpc>
                <a:spcPct val="115000"/>
              </a:lnSpc>
              <a:spcBef>
                <a:spcPts val="1000"/>
              </a:spcBef>
              <a:spcAft>
                <a:spcPts val="0"/>
              </a:spcAft>
              <a:buClr>
                <a:schemeClr val="dk1"/>
              </a:buClr>
              <a:buSzPts val="1400"/>
              <a:buFont typeface="Helvetica Neue"/>
              <a:buChar char="●"/>
            </a:pPr>
            <a:r>
              <a:rPr b="0" i="0" lang="es-419" sz="1400" u="sng" cap="none" strike="noStrike">
                <a:solidFill>
                  <a:schemeClr val="hlink"/>
                </a:solidFill>
                <a:latin typeface="Helvetica Neue Light"/>
                <a:ea typeface="Helvetica Neue Light"/>
                <a:cs typeface="Helvetica Neue Light"/>
                <a:sym typeface="Helvetica Neue Light"/>
                <a:hlinkClick r:id="rId8"/>
              </a:rPr>
              <a:t>CoderConf</a:t>
            </a:r>
            <a:r>
              <a:rPr b="0" i="0" lang="es-419" sz="1400" u="none" cap="none" strike="noStrike">
                <a:solidFill>
                  <a:schemeClr val="dk1"/>
                </a:solidFill>
                <a:latin typeface="Helvetica Neue Light"/>
                <a:ea typeface="Helvetica Neue Light"/>
                <a:cs typeface="Helvetica Neue Light"/>
                <a:sym typeface="Helvetica Neue Light"/>
              </a:rPr>
              <a:t> | </a:t>
            </a:r>
            <a:r>
              <a:rPr b="1" i="1" lang="es-419" sz="1400" u="none" cap="none" strike="noStrike">
                <a:solidFill>
                  <a:schemeClr val="dk1"/>
                </a:solidFill>
                <a:latin typeface="Helvetica Neue"/>
                <a:ea typeface="Helvetica Neue"/>
                <a:cs typeface="Helvetica Neue"/>
                <a:sym typeface="Helvetica Neue"/>
              </a:rPr>
              <a:t>Coderhouse </a:t>
            </a:r>
            <a:endParaRPr b="1" i="1"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866" name="Google Shape;866;p113"/>
          <p:cNvPicPr preferRelativeResize="0"/>
          <p:nvPr/>
        </p:nvPicPr>
        <p:blipFill rotWithShape="1">
          <a:blip r:embed="rId9">
            <a:alphaModFix/>
          </a:blip>
          <a:srcRect b="0" l="0" r="0" t="0"/>
          <a:stretch/>
        </p:blipFill>
        <p:spPr>
          <a:xfrm>
            <a:off x="7567925" y="4659625"/>
            <a:ext cx="1186526" cy="330675"/>
          </a:xfrm>
          <a:prstGeom prst="rect">
            <a:avLst/>
          </a:prstGeom>
          <a:noFill/>
          <a:ln>
            <a:noFill/>
          </a:ln>
        </p:spPr>
      </p:pic>
      <p:sp>
        <p:nvSpPr>
          <p:cNvPr id="867" name="Google Shape;867;p113"/>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13"/>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419"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869" name="Google Shape;869;p113"/>
          <p:cNvPicPr preferRelativeResize="0"/>
          <p:nvPr/>
        </p:nvPicPr>
        <p:blipFill rotWithShape="1">
          <a:blip r:embed="rId10">
            <a:alphaModFix/>
          </a:blip>
          <a:srcRect b="0" l="0" r="0" t="0"/>
          <a:stretch/>
        </p:blipFill>
        <p:spPr>
          <a:xfrm>
            <a:off x="1484234" y="1279240"/>
            <a:ext cx="545131" cy="545131"/>
          </a:xfrm>
          <a:prstGeom prst="rect">
            <a:avLst/>
          </a:prstGeom>
          <a:noFill/>
          <a:ln>
            <a:noFill/>
          </a:ln>
        </p:spPr>
      </p:pic>
      <p:pic>
        <p:nvPicPr>
          <p:cNvPr id="870" name="Google Shape;870;p113"/>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874" name="Shape 874"/>
        <p:cNvGrpSpPr/>
        <p:nvPr/>
      </p:nvGrpSpPr>
      <p:grpSpPr>
        <a:xfrm>
          <a:off x="0" y="0"/>
          <a:ext cx="0" cy="0"/>
          <a:chOff x="0" y="0"/>
          <a:chExt cx="0" cy="0"/>
        </a:xfrm>
      </p:grpSpPr>
      <p:sp>
        <p:nvSpPr>
          <p:cNvPr id="875" name="Google Shape;875;p114"/>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876" name="Google Shape;876;p114"/>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877" name="Google Shape;877;p11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70" name="Shape 170"/>
        <p:cNvGrpSpPr/>
        <p:nvPr/>
      </p:nvGrpSpPr>
      <p:grpSpPr>
        <a:xfrm>
          <a:off x="0" y="0"/>
          <a:ext cx="0" cy="0"/>
          <a:chOff x="0" y="0"/>
          <a:chExt cx="0" cy="0"/>
        </a:xfrm>
      </p:grpSpPr>
      <p:sp>
        <p:nvSpPr>
          <p:cNvPr id="171" name="Google Shape;171;p3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172" name="Google Shape;172;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5"/>
          <p:cNvSpPr txBox="1"/>
          <p:nvPr/>
        </p:nvSpPr>
        <p:spPr>
          <a:xfrm>
            <a:off x="1970900" y="1734450"/>
            <a:ext cx="65949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https://es.wikipedia.org/wiki/HTML</a:t>
            </a:r>
            <a:r>
              <a:rPr b="0" i="0" lang="es-419" sz="1800" u="none" cap="none" strike="noStrike">
                <a:solidFill>
                  <a:srgbClr val="000000"/>
                </a:solidFill>
                <a:latin typeface="Helvetica Neue Light"/>
                <a:ea typeface="Helvetica Neue Light"/>
                <a:cs typeface="Helvetica Neue Light"/>
                <a:sym typeface="Helvetica Neue Light"/>
              </a:rPr>
              <a:t> | </a:t>
            </a:r>
            <a:r>
              <a:rPr b="1" i="1" lang="es-419" sz="1800" u="none" cap="none" strike="noStrike">
                <a:solidFill>
                  <a:srgbClr val="000000"/>
                </a:solidFill>
                <a:latin typeface="Helvetica Neue"/>
                <a:ea typeface="Helvetica Neue"/>
                <a:cs typeface="Helvetica Neue"/>
                <a:sym typeface="Helvetica Neue"/>
              </a:rPr>
              <a:t>Wikipedia</a:t>
            </a:r>
            <a:endParaRPr b="1" i="1" sz="1800" u="none" cap="none" strike="noStrike">
              <a:solidFill>
                <a:srgbClr val="000000"/>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http://www.w3schools.com/html/</a:t>
            </a:r>
            <a:r>
              <a:rPr b="0" i="0" lang="es-419" sz="1800" u="none" cap="none" strike="noStrike">
                <a:solidFill>
                  <a:srgbClr val="0097A7"/>
                </a:solidFill>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 </a:t>
            </a:r>
            <a:r>
              <a:rPr b="1" i="1" lang="es-419" sz="1800" u="none" cap="none" strike="noStrike">
                <a:solidFill>
                  <a:schemeClr val="dk1"/>
                </a:solidFill>
                <a:latin typeface="Helvetica Neue"/>
                <a:ea typeface="Helvetica Neue"/>
                <a:cs typeface="Helvetica Neue"/>
                <a:sym typeface="Helvetica Neue"/>
              </a:rPr>
              <a:t>w3schools.com</a:t>
            </a:r>
            <a:endParaRPr b="0" i="0" sz="1800" u="none" cap="none" strike="noStrike">
              <a:solidFill>
                <a:srgbClr val="0097A7"/>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5">
                  <a:extLst>
                    <a:ext uri="{A12FA001-AC4F-418D-AE19-62706E023703}">
                      <ahyp:hlinkClr val="tx"/>
                    </a:ext>
                  </a:extLst>
                </a:hlinkClick>
              </a:rPr>
              <a:t>http://www.w3schools.com/css</a:t>
            </a:r>
            <a:r>
              <a:rPr b="0" i="0" lang="es-419" sz="1800" u="none" cap="none" strike="noStrike">
                <a:solidFill>
                  <a:srgbClr val="0097A7"/>
                </a:solidFill>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 </a:t>
            </a:r>
            <a:r>
              <a:rPr b="1" i="1" lang="es-419" sz="1800" u="none" cap="none" strike="noStrike">
                <a:solidFill>
                  <a:schemeClr val="dk1"/>
                </a:solidFill>
                <a:latin typeface="Helvetica Neue"/>
                <a:ea typeface="Helvetica Neue"/>
                <a:cs typeface="Helvetica Neue"/>
                <a:sym typeface="Helvetica Neue"/>
              </a:rPr>
              <a:t>w3schools.com</a:t>
            </a:r>
            <a:endParaRPr b="0" i="0" sz="1800" u="none" cap="none" strike="noStrike">
              <a:solidFill>
                <a:srgbClr val="0097A7"/>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6">
                  <a:extLst>
                    <a:ext uri="{A12FA001-AC4F-418D-AE19-62706E023703}">
                      <ahyp:hlinkClr val="tx"/>
                    </a:ext>
                  </a:extLst>
                </a:hlinkClick>
              </a:rPr>
              <a:t>https://developer.mozilla.org/es/docs/Tools/Page_Inspector</a:t>
            </a:r>
            <a:r>
              <a:rPr b="0" i="0" lang="es-419" sz="1800" u="none" cap="none" strike="noStrike">
                <a:solidFill>
                  <a:srgbClr val="0097A7"/>
                </a:solidFill>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 </a:t>
            </a:r>
            <a:r>
              <a:rPr b="1" i="1" lang="es-419" sz="1800" u="none" cap="none" strike="noStrike">
                <a:solidFill>
                  <a:schemeClr val="dk1"/>
                </a:solidFill>
                <a:latin typeface="Helvetica Neue"/>
                <a:ea typeface="Helvetica Neue"/>
                <a:cs typeface="Helvetica Neue"/>
                <a:sym typeface="Helvetica Neue"/>
              </a:rPr>
              <a:t>MDN web docs</a:t>
            </a:r>
            <a:endParaRPr b="0" i="0" sz="1800" u="none" cap="none" strike="noStrike">
              <a:solidFill>
                <a:srgbClr val="0097A7"/>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419" sz="1800" u="sng" cap="none" strike="noStrike">
                <a:solidFill>
                  <a:srgbClr val="0097A7"/>
                </a:solidFill>
                <a:latin typeface="Helvetica Neue Light"/>
                <a:ea typeface="Helvetica Neue Light"/>
                <a:cs typeface="Helvetica Neue Light"/>
                <a:sym typeface="Helvetica Neue Light"/>
                <a:hlinkClick r:id="rId7">
                  <a:extLst>
                    <a:ext uri="{A12FA001-AC4F-418D-AE19-62706E023703}">
                      <ahyp:hlinkClr val="tx"/>
                    </a:ext>
                  </a:extLst>
                </a:hlinkClick>
              </a:rPr>
              <a:t>https://developer.mozilla.org/es/docs/Web/API</a:t>
            </a:r>
            <a:r>
              <a:rPr b="0" i="0" lang="es-419" sz="1800" u="none" cap="none" strike="noStrike">
                <a:solidFill>
                  <a:srgbClr val="0097A7"/>
                </a:solidFill>
                <a:latin typeface="Helvetica Neue Light"/>
                <a:ea typeface="Helvetica Neue Light"/>
                <a:cs typeface="Helvetica Neue Light"/>
                <a:sym typeface="Helvetica Neue Light"/>
              </a:rPr>
              <a:t> </a:t>
            </a:r>
            <a:r>
              <a:rPr b="0" i="0" lang="es-419" sz="1800" u="none" cap="none" strike="noStrike">
                <a:solidFill>
                  <a:schemeClr val="dk1"/>
                </a:solidFill>
                <a:latin typeface="Helvetica Neue Light"/>
                <a:ea typeface="Helvetica Neue Light"/>
                <a:cs typeface="Helvetica Neue Light"/>
                <a:sym typeface="Helvetica Neue Light"/>
              </a:rPr>
              <a:t>| </a:t>
            </a:r>
            <a:r>
              <a:rPr b="1" i="1" lang="es-419" sz="1800" u="none" cap="none" strike="noStrike">
                <a:solidFill>
                  <a:schemeClr val="dk1"/>
                </a:solidFill>
                <a:latin typeface="Helvetica Neue"/>
                <a:ea typeface="Helvetica Neue"/>
                <a:cs typeface="Helvetica Neue"/>
                <a:sym typeface="Helvetica Neue"/>
              </a:rPr>
              <a:t>MDN web docs</a:t>
            </a:r>
            <a:endParaRPr b="0" i="0" sz="1800" u="none" cap="none" strike="noStrike">
              <a:solidFill>
                <a:srgbClr val="0097A7"/>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883" name="Google Shape;883;p115"/>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884" name="Google Shape;884;p115"/>
          <p:cNvPicPr preferRelativeResize="0"/>
          <p:nvPr/>
        </p:nvPicPr>
        <p:blipFill rotWithShape="1">
          <a:blip r:embed="rId9">
            <a:alphaModFix/>
          </a:blip>
          <a:srcRect b="0" l="0" r="0" t="0"/>
          <a:stretch/>
        </p:blipFill>
        <p:spPr>
          <a:xfrm>
            <a:off x="7411525" y="127700"/>
            <a:ext cx="1634174" cy="639850"/>
          </a:xfrm>
          <a:prstGeom prst="rect">
            <a:avLst/>
          </a:prstGeom>
          <a:noFill/>
          <a:ln>
            <a:noFill/>
          </a:ln>
        </p:spPr>
      </p:pic>
      <p:sp>
        <p:nvSpPr>
          <p:cNvPr id="885" name="Google Shape;885;p115"/>
          <p:cNvSpPr/>
          <p:nvPr/>
        </p:nvSpPr>
        <p:spPr>
          <a:xfrm>
            <a:off x="6544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6" name="Google Shape;886;p115"/>
          <p:cNvPicPr preferRelativeResize="0"/>
          <p:nvPr/>
        </p:nvPicPr>
        <p:blipFill rotWithShape="1">
          <a:blip r:embed="rId10">
            <a:alphaModFix/>
          </a:blip>
          <a:srcRect b="0" l="0" r="0" t="0"/>
          <a:stretch/>
        </p:blipFill>
        <p:spPr>
          <a:xfrm>
            <a:off x="917134" y="1997140"/>
            <a:ext cx="545131" cy="5451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0" name="Shape 890"/>
        <p:cNvGrpSpPr/>
        <p:nvPr/>
      </p:nvGrpSpPr>
      <p:grpSpPr>
        <a:xfrm>
          <a:off x="0" y="0"/>
          <a:ext cx="0" cy="0"/>
          <a:chOff x="0" y="0"/>
          <a:chExt cx="0" cy="0"/>
        </a:xfrm>
      </p:grpSpPr>
      <p:sp>
        <p:nvSpPr>
          <p:cNvPr id="891" name="Google Shape;891;p116"/>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419"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92" name="Google Shape;892;p116"/>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419"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Nivelación HTML, CSS, y JS.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419" sz="2200" u="none" cap="none" strike="noStrike">
                <a:solidFill>
                  <a:srgbClr val="E0FF00"/>
                </a:solidFill>
                <a:latin typeface="Helvetica Neue Light"/>
                <a:ea typeface="Helvetica Neue Light"/>
                <a:cs typeface="Helvetica Neue Light"/>
                <a:sym typeface="Helvetica Neue Light"/>
              </a:rPr>
              <a:t>Introducción a ReactJS.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6" name="Shape 896"/>
        <p:cNvGrpSpPr/>
        <p:nvPr/>
      </p:nvGrpSpPr>
      <p:grpSpPr>
        <a:xfrm>
          <a:off x="0" y="0"/>
          <a:ext cx="0" cy="0"/>
          <a:chOff x="0" y="0"/>
          <a:chExt cx="0" cy="0"/>
        </a:xfrm>
      </p:grpSpPr>
      <p:sp>
        <p:nvSpPr>
          <p:cNvPr id="897" name="Google Shape;897;p117"/>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98" name="Google Shape;898;p117"/>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